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3"/>
  </p:notesMasterIdLst>
  <p:handoutMasterIdLst>
    <p:handoutMasterId r:id="rId54"/>
  </p:handoutMasterIdLst>
  <p:sldIdLst>
    <p:sldId id="256" r:id="rId2"/>
    <p:sldId id="263" r:id="rId3"/>
    <p:sldId id="273" r:id="rId4"/>
    <p:sldId id="268" r:id="rId5"/>
    <p:sldId id="272" r:id="rId6"/>
    <p:sldId id="269" r:id="rId7"/>
    <p:sldId id="270" r:id="rId8"/>
    <p:sldId id="271" r:id="rId9"/>
    <p:sldId id="277" r:id="rId10"/>
    <p:sldId id="317" r:id="rId11"/>
    <p:sldId id="319" r:id="rId12"/>
    <p:sldId id="264" r:id="rId13"/>
    <p:sldId id="275" r:id="rId14"/>
    <p:sldId id="280" r:id="rId15"/>
    <p:sldId id="305" r:id="rId16"/>
    <p:sldId id="276" r:id="rId17"/>
    <p:sldId id="281" r:id="rId18"/>
    <p:sldId id="258" r:id="rId19"/>
    <p:sldId id="282" r:id="rId20"/>
    <p:sldId id="284" r:id="rId21"/>
    <p:sldId id="285" r:id="rId22"/>
    <p:sldId id="265" r:id="rId23"/>
    <p:sldId id="318" r:id="rId24"/>
    <p:sldId id="288" r:id="rId25"/>
    <p:sldId id="287" r:id="rId26"/>
    <p:sldId id="289" r:id="rId27"/>
    <p:sldId id="290" r:id="rId28"/>
    <p:sldId id="291" r:id="rId29"/>
    <p:sldId id="292" r:id="rId30"/>
    <p:sldId id="293" r:id="rId31"/>
    <p:sldId id="267" r:id="rId32"/>
    <p:sldId id="295" r:id="rId33"/>
    <p:sldId id="321" r:id="rId34"/>
    <p:sldId id="298" r:id="rId35"/>
    <p:sldId id="299" r:id="rId36"/>
    <p:sldId id="257" r:id="rId37"/>
    <p:sldId id="301" r:id="rId38"/>
    <p:sldId id="302" r:id="rId39"/>
    <p:sldId id="286" r:id="rId40"/>
    <p:sldId id="316" r:id="rId41"/>
    <p:sldId id="322" r:id="rId42"/>
    <p:sldId id="303" r:id="rId43"/>
    <p:sldId id="304" r:id="rId44"/>
    <p:sldId id="323" r:id="rId45"/>
    <p:sldId id="309" r:id="rId46"/>
    <p:sldId id="310" r:id="rId47"/>
    <p:sldId id="314" r:id="rId48"/>
    <p:sldId id="307" r:id="rId49"/>
    <p:sldId id="312" r:id="rId50"/>
    <p:sldId id="260" r:id="rId51"/>
    <p:sldId id="315" r:id="rId52"/>
  </p:sldIdLst>
  <p:sldSz cx="9144000" cy="6858000" type="screen4x3"/>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851" cy="497126"/>
          </a:xfrm>
          <a:prstGeom prst="rect">
            <a:avLst/>
          </a:prstGeom>
        </p:spPr>
        <p:txBody>
          <a:bodyPr vert="horz" lIns="92272" tIns="46136" rIns="92272" bIns="46136" rtlCol="0"/>
          <a:lstStyle>
            <a:lvl1pPr algn="l">
              <a:defRPr sz="1200"/>
            </a:lvl1pPr>
          </a:lstStyle>
          <a:p>
            <a:r>
              <a:rPr lang="en-NZ" smtClean="0"/>
              <a:t>Introduction</a:t>
            </a:r>
            <a:endParaRPr lang="en-NZ"/>
          </a:p>
        </p:txBody>
      </p:sp>
      <p:sp>
        <p:nvSpPr>
          <p:cNvPr id="3" name="Date Placeholder 2"/>
          <p:cNvSpPr>
            <a:spLocks noGrp="1"/>
          </p:cNvSpPr>
          <p:nvPr>
            <p:ph type="dt" sz="quarter" idx="1"/>
          </p:nvPr>
        </p:nvSpPr>
        <p:spPr>
          <a:xfrm>
            <a:off x="3858536" y="0"/>
            <a:ext cx="2951851" cy="497126"/>
          </a:xfrm>
          <a:prstGeom prst="rect">
            <a:avLst/>
          </a:prstGeom>
        </p:spPr>
        <p:txBody>
          <a:bodyPr vert="horz" lIns="92272" tIns="46136" rIns="92272" bIns="46136" rtlCol="0"/>
          <a:lstStyle>
            <a:lvl1pPr algn="r">
              <a:defRPr sz="1200"/>
            </a:lvl1pPr>
          </a:lstStyle>
          <a:p>
            <a:fld id="{8654D593-03CD-4DF1-A746-F869A969EAA3}" type="datetimeFigureOut">
              <a:rPr lang="en-NZ" smtClean="0"/>
              <a:t>13/03/2024</a:t>
            </a:fld>
            <a:endParaRPr lang="en-NZ"/>
          </a:p>
        </p:txBody>
      </p:sp>
      <p:sp>
        <p:nvSpPr>
          <p:cNvPr id="4" name="Footer Placeholder 3"/>
          <p:cNvSpPr>
            <a:spLocks noGrp="1"/>
          </p:cNvSpPr>
          <p:nvPr>
            <p:ph type="ftr" sz="quarter" idx="2"/>
          </p:nvPr>
        </p:nvSpPr>
        <p:spPr>
          <a:xfrm>
            <a:off x="1" y="9443662"/>
            <a:ext cx="2951851" cy="497126"/>
          </a:xfrm>
          <a:prstGeom prst="rect">
            <a:avLst/>
          </a:prstGeom>
        </p:spPr>
        <p:txBody>
          <a:bodyPr vert="horz" lIns="92272" tIns="46136" rIns="92272" bIns="46136" rtlCol="0" anchor="b"/>
          <a:lstStyle>
            <a:lvl1pPr algn="l">
              <a:defRPr sz="1200"/>
            </a:lvl1pPr>
          </a:lstStyle>
          <a:p>
            <a:endParaRPr lang="en-NZ"/>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2272" tIns="46136" rIns="92272" bIns="46136" rtlCol="0" anchor="b"/>
          <a:lstStyle>
            <a:lvl1pPr algn="r">
              <a:defRPr sz="1200"/>
            </a:lvl1pPr>
          </a:lstStyle>
          <a:p>
            <a:fld id="{A215A69F-5B0A-4383-A260-1ED22003F338}" type="slidenum">
              <a:rPr lang="en-NZ" smtClean="0"/>
              <a:t>‹#›</a:t>
            </a:fld>
            <a:endParaRPr lang="en-NZ"/>
          </a:p>
        </p:txBody>
      </p:sp>
    </p:spTree>
    <p:extLst>
      <p:ext uri="{BB962C8B-B14F-4D97-AF65-F5344CB8AC3E}">
        <p14:creationId xmlns:p14="http://schemas.microsoft.com/office/powerpoint/2010/main" val="404163062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440" cy="499125"/>
          </a:xfrm>
          <a:prstGeom prst="rect">
            <a:avLst/>
          </a:prstGeom>
        </p:spPr>
        <p:txBody>
          <a:bodyPr vert="horz" lIns="92272" tIns="46136" rIns="92272" bIns="46136" rtlCol="0"/>
          <a:lstStyle>
            <a:lvl1pPr algn="l">
              <a:defRPr sz="1200"/>
            </a:lvl1pPr>
          </a:lstStyle>
          <a:p>
            <a:r>
              <a:rPr lang="en-NZ" smtClean="0"/>
              <a:t>Introduction</a:t>
            </a:r>
            <a:endParaRPr lang="en-NZ"/>
          </a:p>
        </p:txBody>
      </p:sp>
      <p:sp>
        <p:nvSpPr>
          <p:cNvPr id="3" name="Date Placeholder 2"/>
          <p:cNvSpPr>
            <a:spLocks noGrp="1"/>
          </p:cNvSpPr>
          <p:nvPr>
            <p:ph type="dt" idx="1"/>
          </p:nvPr>
        </p:nvSpPr>
        <p:spPr>
          <a:xfrm>
            <a:off x="3857918" y="0"/>
            <a:ext cx="2952439" cy="499125"/>
          </a:xfrm>
          <a:prstGeom prst="rect">
            <a:avLst/>
          </a:prstGeom>
        </p:spPr>
        <p:txBody>
          <a:bodyPr vert="horz" lIns="92272" tIns="46136" rIns="92272" bIns="46136" rtlCol="0"/>
          <a:lstStyle>
            <a:lvl1pPr algn="r">
              <a:defRPr sz="1200"/>
            </a:lvl1pPr>
          </a:lstStyle>
          <a:p>
            <a:fld id="{9575CC0C-9538-442E-88AB-F9FB25BDC893}" type="datetimeFigureOut">
              <a:rPr lang="en-NZ" smtClean="0"/>
              <a:t>13/03/2024</a:t>
            </a:fld>
            <a:endParaRPr lang="en-NZ"/>
          </a:p>
        </p:txBody>
      </p:sp>
      <p:sp>
        <p:nvSpPr>
          <p:cNvPr id="4" name="Slide Image Placeholder 3"/>
          <p:cNvSpPr>
            <a:spLocks noGrp="1" noRot="1" noChangeAspect="1"/>
          </p:cNvSpPr>
          <p:nvPr>
            <p:ph type="sldImg" idx="2"/>
          </p:nvPr>
        </p:nvSpPr>
        <p:spPr>
          <a:xfrm>
            <a:off x="1169988" y="1243013"/>
            <a:ext cx="4471987" cy="3354387"/>
          </a:xfrm>
          <a:prstGeom prst="rect">
            <a:avLst/>
          </a:prstGeom>
          <a:noFill/>
          <a:ln w="12700">
            <a:solidFill>
              <a:prstClr val="black"/>
            </a:solidFill>
          </a:ln>
        </p:spPr>
        <p:txBody>
          <a:bodyPr vert="horz" lIns="92272" tIns="46136" rIns="92272" bIns="46136" rtlCol="0" anchor="ctr"/>
          <a:lstStyle/>
          <a:p>
            <a:endParaRPr lang="en-NZ"/>
          </a:p>
        </p:txBody>
      </p:sp>
      <p:sp>
        <p:nvSpPr>
          <p:cNvPr id="5" name="Notes Placeholder 4"/>
          <p:cNvSpPr>
            <a:spLocks noGrp="1"/>
          </p:cNvSpPr>
          <p:nvPr>
            <p:ph type="body" sz="quarter" idx="3"/>
          </p:nvPr>
        </p:nvSpPr>
        <p:spPr>
          <a:xfrm>
            <a:off x="680715" y="4784885"/>
            <a:ext cx="5450534" cy="3914614"/>
          </a:xfrm>
          <a:prstGeom prst="rect">
            <a:avLst/>
          </a:prstGeom>
        </p:spPr>
        <p:txBody>
          <a:bodyPr vert="horz" lIns="92272" tIns="46136" rIns="92272" bIns="4613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3388"/>
            <a:ext cx="2952440" cy="499125"/>
          </a:xfrm>
          <a:prstGeom prst="rect">
            <a:avLst/>
          </a:prstGeom>
        </p:spPr>
        <p:txBody>
          <a:bodyPr vert="horz" lIns="92272" tIns="46136" rIns="92272" bIns="46136" rtlCol="0" anchor="b"/>
          <a:lstStyle>
            <a:lvl1pPr algn="l">
              <a:defRPr sz="1200"/>
            </a:lvl1pPr>
          </a:lstStyle>
          <a:p>
            <a:endParaRPr lang="en-NZ"/>
          </a:p>
        </p:txBody>
      </p:sp>
      <p:sp>
        <p:nvSpPr>
          <p:cNvPr id="7" name="Slide Number Placeholder 6"/>
          <p:cNvSpPr>
            <a:spLocks noGrp="1"/>
          </p:cNvSpPr>
          <p:nvPr>
            <p:ph type="sldNum" sz="quarter" idx="5"/>
          </p:nvPr>
        </p:nvSpPr>
        <p:spPr>
          <a:xfrm>
            <a:off x="3857918" y="9443388"/>
            <a:ext cx="2952439" cy="499125"/>
          </a:xfrm>
          <a:prstGeom prst="rect">
            <a:avLst/>
          </a:prstGeom>
        </p:spPr>
        <p:txBody>
          <a:bodyPr vert="horz" lIns="92272" tIns="46136" rIns="92272" bIns="46136" rtlCol="0" anchor="b"/>
          <a:lstStyle>
            <a:lvl1pPr algn="r">
              <a:defRPr sz="1200"/>
            </a:lvl1pPr>
          </a:lstStyle>
          <a:p>
            <a:fld id="{9F3C7D3F-DECF-4D79-AE34-771203DA2DA4}" type="slidenum">
              <a:rPr lang="en-NZ" smtClean="0"/>
              <a:t>‹#›</a:t>
            </a:fld>
            <a:endParaRPr lang="en-NZ"/>
          </a:p>
        </p:txBody>
      </p:sp>
    </p:spTree>
    <p:extLst>
      <p:ext uri="{BB962C8B-B14F-4D97-AF65-F5344CB8AC3E}">
        <p14:creationId xmlns:p14="http://schemas.microsoft.com/office/powerpoint/2010/main" val="34756559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Kia </a:t>
            </a:r>
            <a:r>
              <a:rPr lang="en-NZ" dirty="0" err="1" smtClean="0"/>
              <a:t>ora</a:t>
            </a:r>
            <a:r>
              <a:rPr lang="en-NZ" dirty="0" smtClean="0"/>
              <a:t> </a:t>
            </a:r>
            <a:r>
              <a:rPr lang="en-NZ" dirty="0" err="1" smtClean="0"/>
              <a:t>koutou</a:t>
            </a:r>
            <a:r>
              <a:rPr lang="en-NZ" dirty="0" smtClean="0"/>
              <a:t> </a:t>
            </a:r>
            <a:r>
              <a:rPr lang="en-NZ" dirty="0" err="1" smtClean="0"/>
              <a:t>katoa</a:t>
            </a:r>
            <a:r>
              <a:rPr lang="en-NZ" dirty="0" smtClean="0"/>
              <a:t>, </a:t>
            </a:r>
            <a:r>
              <a:rPr lang="en-NZ" dirty="0" err="1" smtClean="0"/>
              <a:t>ko</a:t>
            </a:r>
            <a:r>
              <a:rPr lang="en-NZ" dirty="0" smtClean="0"/>
              <a:t> Viktoria </a:t>
            </a:r>
            <a:r>
              <a:rPr lang="en-NZ" dirty="0" err="1" smtClean="0"/>
              <a:t>tōku</a:t>
            </a:r>
            <a:r>
              <a:rPr lang="en-NZ" dirty="0" smtClean="0"/>
              <a:t> </a:t>
            </a:r>
            <a:r>
              <a:rPr lang="en-NZ" dirty="0" err="1" smtClean="0"/>
              <a:t>ingoa</a:t>
            </a:r>
            <a:r>
              <a:rPr lang="en-NZ" dirty="0" smtClean="0"/>
              <a:t>.</a:t>
            </a:r>
            <a:r>
              <a:rPr lang="en-NZ" baseline="0" dirty="0" smtClean="0"/>
              <a:t> </a:t>
            </a:r>
          </a:p>
          <a:p>
            <a:r>
              <a:rPr lang="en-NZ" baseline="0" dirty="0" smtClean="0"/>
              <a:t>A bit of background on myself</a:t>
            </a:r>
          </a:p>
          <a:p>
            <a:r>
              <a:rPr lang="en-NZ" baseline="0" dirty="0" smtClean="0"/>
              <a:t>Greek: </a:t>
            </a:r>
            <a:r>
              <a:rPr lang="en-NZ" baseline="0" dirty="0" err="1" smtClean="0"/>
              <a:t>oikos</a:t>
            </a:r>
            <a:r>
              <a:rPr lang="en-NZ" baseline="0" dirty="0" smtClean="0"/>
              <a:t> (house) and </a:t>
            </a:r>
            <a:r>
              <a:rPr lang="en-NZ" baseline="0" dirty="0" err="1" smtClean="0"/>
              <a:t>nemein</a:t>
            </a:r>
            <a:r>
              <a:rPr lang="en-NZ" baseline="0" dirty="0" smtClean="0"/>
              <a:t> (to manage)</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1</a:t>
            </a:fld>
            <a:endParaRPr lang="en-NZ"/>
          </a:p>
        </p:txBody>
      </p:sp>
    </p:spTree>
    <p:extLst>
      <p:ext uri="{BB962C8B-B14F-4D97-AF65-F5344CB8AC3E}">
        <p14:creationId xmlns:p14="http://schemas.microsoft.com/office/powerpoint/2010/main" val="177031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All of the methods involve statistical analysis; mention famous</a:t>
            </a:r>
            <a:r>
              <a:rPr lang="en-NZ" baseline="0" dirty="0" smtClean="0"/>
              <a:t> Exxon Valdez study for contingent valuation</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28</a:t>
            </a:fld>
            <a:endParaRPr lang="en-NZ"/>
          </a:p>
        </p:txBody>
      </p:sp>
    </p:spTree>
    <p:extLst>
      <p:ext uri="{BB962C8B-B14F-4D97-AF65-F5344CB8AC3E}">
        <p14:creationId xmlns:p14="http://schemas.microsoft.com/office/powerpoint/2010/main" val="393143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Mention project with student over summer: The recreational value of</a:t>
            </a:r>
            <a:r>
              <a:rPr lang="en-NZ" baseline="0" dirty="0" smtClean="0"/>
              <a:t> the Brighton Beach in Dunedin – An application of the travel cost study</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29</a:t>
            </a:fld>
            <a:endParaRPr lang="en-NZ"/>
          </a:p>
        </p:txBody>
      </p:sp>
    </p:spTree>
    <p:extLst>
      <p:ext uri="{BB962C8B-B14F-4D97-AF65-F5344CB8AC3E}">
        <p14:creationId xmlns:p14="http://schemas.microsoft.com/office/powerpoint/2010/main" val="100144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Could use these numbers in cost-benefit analysis, but many problems with that</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30</a:t>
            </a:fld>
            <a:endParaRPr lang="en-NZ"/>
          </a:p>
        </p:txBody>
      </p:sp>
    </p:spTree>
    <p:extLst>
      <p:ext uri="{BB962C8B-B14F-4D97-AF65-F5344CB8AC3E}">
        <p14:creationId xmlns:p14="http://schemas.microsoft.com/office/powerpoint/2010/main" val="254644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IPBES compiled</a:t>
            </a:r>
            <a:r>
              <a:rPr lang="en-NZ" baseline="0" dirty="0" smtClean="0"/>
              <a:t> by 145 experts from 50 countries</a:t>
            </a:r>
            <a:endParaRPr lang="en-NZ" dirty="0" smtClean="0"/>
          </a:p>
          <a:p>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32</a:t>
            </a:fld>
            <a:endParaRPr lang="en-NZ"/>
          </a:p>
        </p:txBody>
      </p:sp>
    </p:spTree>
    <p:extLst>
      <p:ext uri="{BB962C8B-B14F-4D97-AF65-F5344CB8AC3E}">
        <p14:creationId xmlns:p14="http://schemas.microsoft.com/office/powerpoint/2010/main" val="1716354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Other indicators: energy consumption</a:t>
            </a:r>
            <a:r>
              <a:rPr lang="en-NZ" baseline="0" dirty="0" smtClean="0"/>
              <a:t> per capita; loss of wetland area, drinking water quality etc.</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33</a:t>
            </a:fld>
            <a:endParaRPr lang="en-NZ"/>
          </a:p>
        </p:txBody>
      </p:sp>
    </p:spTree>
    <p:extLst>
      <p:ext uri="{BB962C8B-B14F-4D97-AF65-F5344CB8AC3E}">
        <p14:creationId xmlns:p14="http://schemas.microsoft.com/office/powerpoint/2010/main" val="4034117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Garrett Hardin (1968)</a:t>
            </a:r>
          </a:p>
          <a:p>
            <a:r>
              <a:rPr lang="en-NZ" dirty="0" smtClean="0"/>
              <a:t>Common pool resources (rival/non-excludable) are overexploited:</a:t>
            </a:r>
            <a:r>
              <a:rPr lang="en-NZ" baseline="0" dirty="0" smtClean="0"/>
              <a:t> traditionally fish, timber, etc.</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36</a:t>
            </a:fld>
            <a:endParaRPr lang="en-NZ"/>
          </a:p>
        </p:txBody>
      </p:sp>
    </p:spTree>
    <p:extLst>
      <p:ext uri="{BB962C8B-B14F-4D97-AF65-F5344CB8AC3E}">
        <p14:creationId xmlns:p14="http://schemas.microsoft.com/office/powerpoint/2010/main" val="64715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Jan Wright: </a:t>
            </a:r>
            <a:r>
              <a:rPr lang="en-US" dirty="0" smtClean="0"/>
              <a:t>shift from sheep and beef farming to dairying has lead to increased leaching of nitrogen and phosphorus into waterways which in turn causes excessive growth of weeds and algae, choking waterways.</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37</a:t>
            </a:fld>
            <a:endParaRPr lang="en-NZ"/>
          </a:p>
        </p:txBody>
      </p:sp>
    </p:spTree>
    <p:extLst>
      <p:ext uri="{BB962C8B-B14F-4D97-AF65-F5344CB8AC3E}">
        <p14:creationId xmlns:p14="http://schemas.microsoft.com/office/powerpoint/2010/main" val="3136867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Environmental</a:t>
            </a:r>
            <a:r>
              <a:rPr lang="en-NZ" baseline="0" dirty="0" smtClean="0"/>
              <a:t> taxes (public ownership) used in some countries but not NZ</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38</a:t>
            </a:fld>
            <a:endParaRPr lang="en-NZ"/>
          </a:p>
        </p:txBody>
      </p:sp>
    </p:spTree>
    <p:extLst>
      <p:ext uri="{BB962C8B-B14F-4D97-AF65-F5344CB8AC3E}">
        <p14:creationId xmlns:p14="http://schemas.microsoft.com/office/powerpoint/2010/main" val="4065411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Costs matter! Production costs (</a:t>
            </a:r>
            <a:r>
              <a:rPr lang="en-NZ" baseline="0" dirty="0" err="1" smtClean="0"/>
              <a:t>opp</a:t>
            </a:r>
            <a:r>
              <a:rPr lang="en-NZ" baseline="0" dirty="0" smtClean="0"/>
              <a:t> cost plus labour/inputs), transaction costs (ex ante and ex post) and externality costs (loss of biodiversity and wellbeing)</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40</a:t>
            </a:fld>
            <a:endParaRPr lang="en-NZ"/>
          </a:p>
        </p:txBody>
      </p:sp>
    </p:spTree>
    <p:extLst>
      <p:ext uri="{BB962C8B-B14F-4D97-AF65-F5344CB8AC3E}">
        <p14:creationId xmlns:p14="http://schemas.microsoft.com/office/powerpoint/2010/main" val="3652394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41</a:t>
            </a:fld>
            <a:endParaRPr lang="en-NZ"/>
          </a:p>
        </p:txBody>
      </p:sp>
    </p:spTree>
    <p:extLst>
      <p:ext uri="{BB962C8B-B14F-4D97-AF65-F5344CB8AC3E}">
        <p14:creationId xmlns:p14="http://schemas.microsoft.com/office/powerpoint/2010/main" val="217411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History</a:t>
            </a:r>
            <a:r>
              <a:rPr lang="en-NZ" baseline="0" dirty="0" smtClean="0"/>
              <a:t> of GDP – </a:t>
            </a:r>
            <a:r>
              <a:rPr lang="en-NZ" baseline="0" dirty="0" err="1" smtClean="0"/>
              <a:t>Kuznet</a:t>
            </a:r>
            <a:r>
              <a:rPr lang="en-NZ" baseline="0" dirty="0" smtClean="0"/>
              <a:t>/Keynes; post-war aid dependent on estimates of GDP</a:t>
            </a:r>
          </a:p>
          <a:p>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3</a:t>
            </a:fld>
            <a:endParaRPr lang="en-NZ"/>
          </a:p>
        </p:txBody>
      </p:sp>
    </p:spTree>
    <p:extLst>
      <p:ext uri="{BB962C8B-B14F-4D97-AF65-F5344CB8AC3E}">
        <p14:creationId xmlns:p14="http://schemas.microsoft.com/office/powerpoint/2010/main" val="1283009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42</a:t>
            </a:fld>
            <a:endParaRPr lang="en-NZ"/>
          </a:p>
        </p:txBody>
      </p:sp>
    </p:spTree>
    <p:extLst>
      <p:ext uri="{BB962C8B-B14F-4D97-AF65-F5344CB8AC3E}">
        <p14:creationId xmlns:p14="http://schemas.microsoft.com/office/powerpoint/2010/main" val="2931746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43</a:t>
            </a:fld>
            <a:endParaRPr lang="en-NZ"/>
          </a:p>
        </p:txBody>
      </p:sp>
    </p:spTree>
    <p:extLst>
      <p:ext uri="{BB962C8B-B14F-4D97-AF65-F5344CB8AC3E}">
        <p14:creationId xmlns:p14="http://schemas.microsoft.com/office/powerpoint/2010/main" val="2842834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smtClean="0"/>
              <a:t>Cawthrown</a:t>
            </a:r>
            <a:r>
              <a:rPr lang="en-NZ" baseline="0" dirty="0" smtClean="0"/>
              <a:t> institute</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45</a:t>
            </a:fld>
            <a:endParaRPr lang="en-NZ"/>
          </a:p>
        </p:txBody>
      </p:sp>
    </p:spTree>
    <p:extLst>
      <p:ext uri="{BB962C8B-B14F-4D97-AF65-F5344CB8AC3E}">
        <p14:creationId xmlns:p14="http://schemas.microsoft.com/office/powerpoint/2010/main" val="2422848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47</a:t>
            </a:fld>
            <a:endParaRPr lang="en-NZ"/>
          </a:p>
        </p:txBody>
      </p:sp>
    </p:spTree>
    <p:extLst>
      <p:ext uri="{BB962C8B-B14F-4D97-AF65-F5344CB8AC3E}">
        <p14:creationId xmlns:p14="http://schemas.microsoft.com/office/powerpoint/2010/main" val="129234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Addison Rae</a:t>
            </a:r>
            <a:r>
              <a:rPr lang="en-NZ" baseline="0" dirty="0" smtClean="0"/>
              <a:t> (left), </a:t>
            </a:r>
            <a:r>
              <a:rPr lang="en-NZ" dirty="0" smtClean="0"/>
              <a:t>Charlie</a:t>
            </a:r>
            <a:r>
              <a:rPr lang="en-NZ" baseline="0" dirty="0" smtClean="0"/>
              <a:t> </a:t>
            </a:r>
            <a:r>
              <a:rPr lang="en-NZ" baseline="0" dirty="0" err="1" smtClean="0"/>
              <a:t>Demilio</a:t>
            </a:r>
            <a:r>
              <a:rPr lang="en-NZ" baseline="0" dirty="0" smtClean="0"/>
              <a:t> (right)</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5</a:t>
            </a:fld>
            <a:endParaRPr lang="en-NZ"/>
          </a:p>
        </p:txBody>
      </p:sp>
    </p:spTree>
    <p:extLst>
      <p:ext uri="{BB962C8B-B14F-4D97-AF65-F5344CB8AC3E}">
        <p14:creationId xmlns:p14="http://schemas.microsoft.com/office/powerpoint/2010/main" val="314671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Joseph </a:t>
            </a:r>
            <a:r>
              <a:rPr lang="en-NZ" dirty="0" err="1" smtClean="0"/>
              <a:t>Stiglitz</a:t>
            </a:r>
            <a:r>
              <a:rPr lang="en-NZ" dirty="0" smtClean="0"/>
              <a:t> won the Noble Prize in Economics in 2001 for his work on asymmetric information (risk aversion)</a:t>
            </a:r>
            <a:endParaRPr lang="en-NZ" dirty="0"/>
          </a:p>
        </p:txBody>
      </p:sp>
      <p:sp>
        <p:nvSpPr>
          <p:cNvPr id="4" name="Slide Number Placeholder 3"/>
          <p:cNvSpPr>
            <a:spLocks noGrp="1"/>
          </p:cNvSpPr>
          <p:nvPr>
            <p:ph type="sldNum" sz="quarter" idx="10"/>
          </p:nvPr>
        </p:nvSpPr>
        <p:spPr/>
        <p:txBody>
          <a:bodyPr/>
          <a:lstStyle/>
          <a:p>
            <a:fld id="{6CC0FC46-0876-4B80-A12A-52E5E455A884}" type="slidenum">
              <a:rPr lang="en-NZ" smtClean="0"/>
              <a:t>9</a:t>
            </a:fld>
            <a:endParaRPr lang="en-NZ"/>
          </a:p>
        </p:txBody>
      </p:sp>
    </p:spTree>
    <p:extLst>
      <p:ext uri="{BB962C8B-B14F-4D97-AF65-F5344CB8AC3E}">
        <p14:creationId xmlns:p14="http://schemas.microsoft.com/office/powerpoint/2010/main" val="161247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i="0" dirty="0" smtClean="0"/>
              <a:t>In 2019, NZ had a ‘world first’ wellbeing budget focusing on mental health services, child poverty and domestic violence</a:t>
            </a:r>
          </a:p>
          <a:p>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10</a:t>
            </a:fld>
            <a:endParaRPr lang="en-NZ"/>
          </a:p>
        </p:txBody>
      </p:sp>
    </p:spTree>
    <p:extLst>
      <p:ext uri="{BB962C8B-B14F-4D97-AF65-F5344CB8AC3E}">
        <p14:creationId xmlns:p14="http://schemas.microsoft.com/office/powerpoint/2010/main" val="107288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Shift to measuring wellbeing is taking place around the world, including in the UK since 2010, OECD wellbeing framework, quality of life framework in EU, global development indicators by World Bank and Sustainable Development Agenda by UN. </a:t>
            </a:r>
          </a:p>
          <a:p>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11</a:t>
            </a:fld>
            <a:endParaRPr lang="en-NZ"/>
          </a:p>
        </p:txBody>
      </p:sp>
    </p:spTree>
    <p:extLst>
      <p:ext uri="{BB962C8B-B14F-4D97-AF65-F5344CB8AC3E}">
        <p14:creationId xmlns:p14="http://schemas.microsoft.com/office/powerpoint/2010/main" val="89686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Self-sustaining macro economic circular flow of</a:t>
            </a:r>
            <a:r>
              <a:rPr lang="en-NZ" baseline="0" dirty="0" smtClean="0"/>
              <a:t> production and consumption</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13</a:t>
            </a:fld>
            <a:endParaRPr lang="en-NZ"/>
          </a:p>
        </p:txBody>
      </p:sp>
    </p:spTree>
    <p:extLst>
      <p:ext uri="{BB962C8B-B14F-4D97-AF65-F5344CB8AC3E}">
        <p14:creationId xmlns:p14="http://schemas.microsoft.com/office/powerpoint/2010/main" val="17147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Ecological economics</a:t>
            </a:r>
            <a:r>
              <a:rPr lang="en-NZ" baseline="0" dirty="0" smtClean="0"/>
              <a:t> </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14</a:t>
            </a:fld>
            <a:endParaRPr lang="en-NZ"/>
          </a:p>
        </p:txBody>
      </p:sp>
    </p:spTree>
    <p:extLst>
      <p:ext uri="{BB962C8B-B14F-4D97-AF65-F5344CB8AC3E}">
        <p14:creationId xmlns:p14="http://schemas.microsoft.com/office/powerpoint/2010/main" val="422243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Mention</a:t>
            </a:r>
            <a:r>
              <a:rPr lang="en-NZ" baseline="0" dirty="0" smtClean="0"/>
              <a:t> research project on studying water pollution in India </a:t>
            </a:r>
            <a:endParaRPr lang="en-NZ" dirty="0"/>
          </a:p>
        </p:txBody>
      </p:sp>
      <p:sp>
        <p:nvSpPr>
          <p:cNvPr id="4" name="Header Placeholder 3"/>
          <p:cNvSpPr>
            <a:spLocks noGrp="1"/>
          </p:cNvSpPr>
          <p:nvPr>
            <p:ph type="hdr" sz="quarter" idx="10"/>
          </p:nvPr>
        </p:nvSpPr>
        <p:spPr/>
        <p:txBody>
          <a:bodyPr/>
          <a:lstStyle/>
          <a:p>
            <a:r>
              <a:rPr lang="en-NZ" smtClean="0"/>
              <a:t>Introduction</a:t>
            </a:r>
            <a:endParaRPr lang="en-NZ"/>
          </a:p>
        </p:txBody>
      </p:sp>
      <p:sp>
        <p:nvSpPr>
          <p:cNvPr id="5" name="Slide Number Placeholder 4"/>
          <p:cNvSpPr>
            <a:spLocks noGrp="1"/>
          </p:cNvSpPr>
          <p:nvPr>
            <p:ph type="sldNum" sz="quarter" idx="11"/>
          </p:nvPr>
        </p:nvSpPr>
        <p:spPr/>
        <p:txBody>
          <a:bodyPr/>
          <a:lstStyle/>
          <a:p>
            <a:fld id="{9F3C7D3F-DECF-4D79-AE34-771203DA2DA4}" type="slidenum">
              <a:rPr lang="en-NZ" smtClean="0"/>
              <a:t>21</a:t>
            </a:fld>
            <a:endParaRPr lang="en-NZ"/>
          </a:p>
        </p:txBody>
      </p:sp>
    </p:spTree>
    <p:extLst>
      <p:ext uri="{BB962C8B-B14F-4D97-AF65-F5344CB8AC3E}">
        <p14:creationId xmlns:p14="http://schemas.microsoft.com/office/powerpoint/2010/main" val="1934960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EE5245B-02FD-4816-84EA-16CB6EC9C814}" type="datetime1">
              <a:rPr lang="en-NZ" smtClean="0"/>
              <a:t>13/03/2024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BFE2518-AC3C-4DA0-8A9E-33CA36CCF765}" type="slidenum">
              <a:rPr lang="en-NZ" smtClean="0"/>
              <a:t>‹#›</a:t>
            </a:fld>
            <a:endParaRPr lang="en-NZ"/>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2EBCD-20D5-4AB8-925C-1570FB50337A}" type="datetime1">
              <a:rPr lang="en-NZ" smtClean="0"/>
              <a:t>13/03/2024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BFE2518-AC3C-4DA0-8A9E-33CA36CCF765}"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4BD73-3251-435E-8D99-9778BDAC57A2}" type="datetime1">
              <a:rPr lang="en-NZ" smtClean="0"/>
              <a:t>13/03/2024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BFE2518-AC3C-4DA0-8A9E-33CA36CCF765}" type="slidenum">
              <a:rPr lang="en-NZ" smtClean="0"/>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146AB0B-6D1B-430D-BB97-099349B678C4}" type="datetime1">
              <a:rPr lang="en-NZ" smtClean="0"/>
              <a:t>13/03/2024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8A7F06A-D466-4DD8-B729-EF27CA0377AC}" type="slidenum">
              <a:rPr lang="en-NZ" smtClean="0"/>
              <a:t>‹#›</a:t>
            </a:fld>
            <a:endParaRPr lang="en-NZ"/>
          </a:p>
        </p:txBody>
      </p:sp>
    </p:spTree>
    <p:extLst>
      <p:ext uri="{BB962C8B-B14F-4D97-AF65-F5344CB8AC3E}">
        <p14:creationId xmlns:p14="http://schemas.microsoft.com/office/powerpoint/2010/main" val="67965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01D1E66-A1A2-459D-AFB1-B4324DD2186D}" type="datetime1">
              <a:rPr lang="en-NZ" smtClean="0"/>
              <a:t>13/03/2024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BFE2518-AC3C-4DA0-8A9E-33CA36CCF765}" type="slidenum">
              <a:rPr lang="en-NZ" smtClean="0"/>
              <a:t>‹#›</a:t>
            </a:fld>
            <a:endParaRPr lang="en-NZ"/>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625A-AA81-4726-A403-D124566CD969}" type="datetime1">
              <a:rPr lang="en-NZ" smtClean="0"/>
              <a:t>13/03/2024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BFE2518-AC3C-4DA0-8A9E-33CA36CCF765}"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FBA442B-6A36-408C-BF5D-59ACCE812813}" type="datetime1">
              <a:rPr lang="en-NZ" smtClean="0"/>
              <a:t>13/03/2024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BFE2518-AC3C-4DA0-8A9E-33CA36CCF765}"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18C6F98-B00E-40CA-8618-7DE1CDB40174}" type="datetime1">
              <a:rPr lang="en-NZ" smtClean="0"/>
              <a:t>13/03/2024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BFE2518-AC3C-4DA0-8A9E-33CA36CCF765}"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C8424F-D0E6-403A-8E85-2839DC9612B2}" type="datetime1">
              <a:rPr lang="en-NZ" smtClean="0"/>
              <a:t>13/03/2024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BFE2518-AC3C-4DA0-8A9E-33CA36CCF765}"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5B599-31A8-4384-BFF0-758A24267FF3}" type="datetime1">
              <a:rPr lang="en-NZ" smtClean="0"/>
              <a:t>13/03/2024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BFE2518-AC3C-4DA0-8A9E-33CA36CCF765}"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91D67-1AB9-4ABB-8C6C-68DFFBD41056}" type="datetime1">
              <a:rPr lang="en-NZ" smtClean="0"/>
              <a:t>13/03/2024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BFE2518-AC3C-4DA0-8A9E-33CA36CCF765}"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23695-25E0-4182-9C32-817C94472CF2}" type="datetime1">
              <a:rPr lang="en-NZ" smtClean="0"/>
              <a:t>13/03/2024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BFE2518-AC3C-4DA0-8A9E-33CA36CCF765}"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1F9F23B-164F-46A6-988F-B9BB03983CA7}" type="datetime1">
              <a:rPr lang="en-NZ" smtClean="0"/>
              <a:t>13/03/2024</a:t>
            </a:fld>
            <a:endParaRPr lang="en-NZ"/>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NZ"/>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BFE2518-AC3C-4DA0-8A9E-33CA36CCF765}"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y_iwCWD8cv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nz/url?sa=i&amp;rct=j&amp;q=&amp;esrc=s&amp;source=images&amp;cd=&amp;cad=rja&amp;uact=8&amp;ved=0ahUKEwi_7a6y_cPLAhWCGJQKHS0vBTMQjRwIBw&amp;url=http://www.polarbearsinternational.org/our-work/international-polar-bear-day&amp;psig=AFQjCNHSpw8wjq2J5eaTOVnveMc4ajDcEA&amp;ust=145817554353296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nz/url?sa=i&amp;rct=j&amp;q=&amp;esrc=s&amp;source=images&amp;cd=&amp;cad=rja&amp;uact=8&amp;ved=0ahUKEwjN1d-m56DLAhWFVZQKHUmsBWAQjRwIBw&amp;url=http://utopiayouarestandinginit.com/2014/07/29/the-invisible-hand/&amp;psig=AFQjCNFdGnbnUyvRp9UMk36puHw467B-eg&amp;ust=1456966952454813"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nz/url?sa=i&amp;rct=j&amp;q=&amp;source=imgres&amp;cd=&amp;cad=rja&amp;uact=8&amp;ved=0ahUKEwiR3ryMnaPLAhUo26YKHR3IAF8QjRwIBw&amp;url=https://en.wikipedia.org/wiki/American_bison&amp;psig=AFQjCNG5hIEdPN4NQ8_Jc2e42b41TtSPoA&amp;ust=145705019491451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nz/url?sa=i&amp;rct=j&amp;q=&amp;esrc=s&amp;source=images&amp;cd=&amp;cad=rja&amp;uact=8&amp;ved=0ahUKEwjn0rTaiufVAhWBa7wKHaQ4ACMQjRwIBw&amp;url=http://www.businessinsider.com/mit-carbon-tax-only-way-to-break-dependence-on-fossil-fuels-2016-3&amp;psig=AFQjCNGwgxkRH3Xk1vyia1k-OlGZdG7rPA&amp;ust=1503362140326698"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BFE2518-AC3C-4DA0-8A9E-33CA36CCF765}" type="slidenum">
              <a:rPr lang="en-NZ" smtClean="0"/>
              <a:t>1</a:t>
            </a:fld>
            <a:endParaRPr lang="en-NZ"/>
          </a:p>
        </p:txBody>
      </p:sp>
      <p:sp>
        <p:nvSpPr>
          <p:cNvPr id="3" name="Subtitle 2"/>
          <p:cNvSpPr>
            <a:spLocks noGrp="1"/>
          </p:cNvSpPr>
          <p:nvPr>
            <p:ph type="subTitle" idx="1"/>
          </p:nvPr>
        </p:nvSpPr>
        <p:spPr>
          <a:xfrm>
            <a:off x="1219200" y="3789040"/>
            <a:ext cx="6737176" cy="1849760"/>
          </a:xfrm>
        </p:spPr>
        <p:txBody>
          <a:bodyPr>
            <a:normAutofit fontScale="85000" lnSpcReduction="20000"/>
          </a:bodyPr>
          <a:lstStyle/>
          <a:p>
            <a:pPr algn="l"/>
            <a:r>
              <a:rPr lang="en-NZ" sz="2800" b="1" dirty="0" smtClean="0">
                <a:solidFill>
                  <a:schemeClr val="bg1"/>
                </a:solidFill>
                <a:latin typeface="Georgia" panose="02040502050405020303" pitchFamily="18" charset="0"/>
              </a:rPr>
              <a:t>Viktoria Kahui </a:t>
            </a:r>
            <a:r>
              <a:rPr lang="en-NZ" sz="2400" dirty="0" smtClean="0">
                <a:solidFill>
                  <a:schemeClr val="bg1"/>
                </a:solidFill>
                <a:latin typeface="Georgia" panose="02040502050405020303" pitchFamily="18" charset="0"/>
              </a:rPr>
              <a:t>(Senior Lecturer)</a:t>
            </a:r>
          </a:p>
          <a:p>
            <a:pPr algn="l"/>
            <a:endParaRPr lang="en-NZ" sz="2000" dirty="0" smtClean="0">
              <a:solidFill>
                <a:schemeClr val="bg1"/>
              </a:solidFill>
              <a:latin typeface="Georgia" panose="02040502050405020303" pitchFamily="18" charset="0"/>
            </a:endParaRPr>
          </a:p>
          <a:p>
            <a:pPr algn="l"/>
            <a:r>
              <a:rPr lang="en-NZ" sz="2000" dirty="0" smtClean="0">
                <a:solidFill>
                  <a:schemeClr val="bg1"/>
                </a:solidFill>
                <a:latin typeface="Georgia" panose="02040502050405020303" pitchFamily="18" charset="0"/>
              </a:rPr>
              <a:t>University of Otago, Department of Economics</a:t>
            </a:r>
          </a:p>
          <a:p>
            <a:pPr algn="l"/>
            <a:r>
              <a:rPr lang="en-NZ" sz="2000" dirty="0" smtClean="0">
                <a:solidFill>
                  <a:schemeClr val="bg1"/>
                </a:solidFill>
                <a:latin typeface="Georgia" panose="02040502050405020303" pitchFamily="18" charset="0"/>
              </a:rPr>
              <a:t>27 October 2023</a:t>
            </a:r>
          </a:p>
          <a:p>
            <a:pPr algn="l"/>
            <a:r>
              <a:rPr lang="en-NZ" sz="2000" dirty="0" smtClean="0">
                <a:solidFill>
                  <a:schemeClr val="bg1"/>
                </a:solidFill>
                <a:latin typeface="Georgia" panose="02040502050405020303" pitchFamily="18" charset="0"/>
              </a:rPr>
              <a:t>U3A Wanaka</a:t>
            </a:r>
          </a:p>
        </p:txBody>
      </p:sp>
      <p:sp>
        <p:nvSpPr>
          <p:cNvPr id="2" name="Title 1"/>
          <p:cNvSpPr>
            <a:spLocks noGrp="1"/>
          </p:cNvSpPr>
          <p:nvPr>
            <p:ph type="ctrTitle"/>
          </p:nvPr>
        </p:nvSpPr>
        <p:spPr>
          <a:xfrm>
            <a:off x="746373" y="1988840"/>
            <a:ext cx="7772400" cy="923429"/>
          </a:xfrm>
        </p:spPr>
        <p:txBody>
          <a:bodyPr>
            <a:normAutofit/>
          </a:bodyPr>
          <a:lstStyle/>
          <a:p>
            <a:r>
              <a:rPr lang="en-NZ" sz="3600" b="1" dirty="0" smtClean="0">
                <a:solidFill>
                  <a:schemeClr val="bg1"/>
                </a:solidFill>
                <a:latin typeface="Georgia" panose="02040502050405020303" pitchFamily="18" charset="0"/>
              </a:rPr>
              <a:t>nature </a:t>
            </a:r>
            <a:r>
              <a:rPr lang="en-NZ" sz="3600" b="1" dirty="0" smtClean="0">
                <a:solidFill>
                  <a:schemeClr val="bg1"/>
                </a:solidFill>
                <a:latin typeface="Georgia" panose="02040502050405020303" pitchFamily="18" charset="0"/>
              </a:rPr>
              <a:t>and the </a:t>
            </a:r>
            <a:r>
              <a:rPr lang="en-NZ" sz="3600" b="1" dirty="0" smtClean="0">
                <a:solidFill>
                  <a:schemeClr val="bg1"/>
                </a:solidFill>
                <a:latin typeface="Georgia" panose="02040502050405020303" pitchFamily="18" charset="0"/>
              </a:rPr>
              <a:t>economy</a:t>
            </a:r>
            <a:endParaRPr lang="en-NZ" sz="3600" b="1" dirty="0">
              <a:solidFill>
                <a:schemeClr val="bg1"/>
              </a:solidFill>
              <a:latin typeface="Georgia" panose="02040502050405020303" pitchFamily="18" charset="0"/>
            </a:endParaRP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6632"/>
            <a:ext cx="2520280" cy="12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583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chemeClr val="bg1"/>
                </a:solidFill>
                <a:latin typeface="Georgia" panose="02040502050405020303" pitchFamily="18" charset="0"/>
              </a:rPr>
              <a:t>Wellbeing economics</a:t>
            </a:r>
            <a:endParaRPr lang="en-NZ" b="1" dirty="0">
              <a:solidFill>
                <a:schemeClr val="bg1"/>
              </a:solidFill>
              <a:latin typeface="Georgia" panose="02040502050405020303" pitchFamily="18" charset="0"/>
            </a:endParaRPr>
          </a:p>
        </p:txBody>
      </p:sp>
      <p:sp>
        <p:nvSpPr>
          <p:cNvPr id="3" name="Content Placeholder 2"/>
          <p:cNvSpPr>
            <a:spLocks noGrp="1"/>
          </p:cNvSpPr>
          <p:nvPr>
            <p:ph idx="1"/>
          </p:nvPr>
        </p:nvSpPr>
        <p:spPr>
          <a:xfrm>
            <a:off x="609600" y="1844824"/>
            <a:ext cx="7924800" cy="4281339"/>
          </a:xfrm>
        </p:spPr>
        <p:txBody>
          <a:bodyPr>
            <a:normAutofit lnSpcReduction="10000"/>
          </a:bodyPr>
          <a:lstStyle/>
          <a:p>
            <a:pPr marL="0" indent="0">
              <a:buClrTx/>
              <a:buNone/>
            </a:pPr>
            <a:r>
              <a:rPr lang="en-NZ" sz="2400" dirty="0">
                <a:solidFill>
                  <a:schemeClr val="bg1"/>
                </a:solidFill>
                <a:latin typeface="Georgia" panose="02040502050405020303" pitchFamily="18" charset="0"/>
              </a:rPr>
              <a:t>T</a:t>
            </a:r>
            <a:r>
              <a:rPr lang="en-NZ" sz="2400" dirty="0" smtClean="0">
                <a:solidFill>
                  <a:schemeClr val="bg1"/>
                </a:solidFill>
                <a:latin typeface="Georgia" panose="02040502050405020303" pitchFamily="18" charset="0"/>
              </a:rPr>
              <a:t>he </a:t>
            </a:r>
            <a:r>
              <a:rPr lang="en-NZ" sz="2400" dirty="0">
                <a:solidFill>
                  <a:schemeClr val="bg1"/>
                </a:solidFill>
                <a:latin typeface="Georgia" panose="02040502050405020303" pitchFamily="18" charset="0"/>
              </a:rPr>
              <a:t>policy language in New Zealand has shifted from a focus on </a:t>
            </a:r>
            <a:r>
              <a:rPr lang="en-NZ" sz="2400" i="1" dirty="0">
                <a:solidFill>
                  <a:schemeClr val="bg1"/>
                </a:solidFill>
                <a:latin typeface="Georgia" panose="02040502050405020303" pitchFamily="18" charset="0"/>
              </a:rPr>
              <a:t>higher growth </a:t>
            </a:r>
            <a:r>
              <a:rPr lang="en-NZ" sz="2400" dirty="0">
                <a:solidFill>
                  <a:schemeClr val="bg1"/>
                </a:solidFill>
                <a:latin typeface="Georgia" panose="02040502050405020303" pitchFamily="18" charset="0"/>
              </a:rPr>
              <a:t>towards a focus on </a:t>
            </a:r>
            <a:r>
              <a:rPr lang="en-NZ" sz="2400" i="1" dirty="0">
                <a:solidFill>
                  <a:schemeClr val="bg1"/>
                </a:solidFill>
                <a:latin typeface="Georgia" panose="02040502050405020303" pitchFamily="18" charset="0"/>
              </a:rPr>
              <a:t>greater </a:t>
            </a:r>
            <a:r>
              <a:rPr lang="en-NZ" sz="2400" i="1" dirty="0" smtClean="0">
                <a:solidFill>
                  <a:schemeClr val="bg1"/>
                </a:solidFill>
                <a:latin typeface="Georgia" panose="02040502050405020303" pitchFamily="18" charset="0"/>
              </a:rPr>
              <a:t>wellbeing – </a:t>
            </a:r>
            <a:r>
              <a:rPr lang="en-NZ" sz="2400" b="1" dirty="0" smtClean="0">
                <a:solidFill>
                  <a:schemeClr val="bg1"/>
                </a:solidFill>
                <a:latin typeface="Georgia" panose="02040502050405020303" pitchFamily="18" charset="0"/>
              </a:rPr>
              <a:t>Living Standard Framework</a:t>
            </a:r>
          </a:p>
          <a:p>
            <a:pPr marL="0" indent="0">
              <a:lnSpc>
                <a:spcPct val="120000"/>
              </a:lnSpc>
              <a:spcBef>
                <a:spcPts val="1200"/>
              </a:spcBef>
              <a:buNone/>
            </a:pPr>
            <a:endParaRPr lang="en-US" sz="2000" dirty="0" smtClean="0">
              <a:solidFill>
                <a:schemeClr val="bg1"/>
              </a:solidFill>
              <a:latin typeface="Georgia" panose="02040502050405020303" pitchFamily="18" charset="0"/>
            </a:endParaRPr>
          </a:p>
          <a:p>
            <a:pPr marL="0" indent="0">
              <a:lnSpc>
                <a:spcPct val="120000"/>
              </a:lnSpc>
              <a:spcBef>
                <a:spcPts val="1200"/>
              </a:spcBef>
              <a:buNone/>
            </a:pPr>
            <a:r>
              <a:rPr lang="en-US" sz="2400" dirty="0" smtClean="0">
                <a:solidFill>
                  <a:schemeClr val="bg1"/>
                </a:solidFill>
                <a:latin typeface="Georgia" panose="02040502050405020303" pitchFamily="18" charset="0"/>
              </a:rPr>
              <a:t>“</a:t>
            </a:r>
            <a:r>
              <a:rPr lang="en-NZ" sz="2400" dirty="0">
                <a:solidFill>
                  <a:schemeClr val="bg1"/>
                </a:solidFill>
                <a:latin typeface="Georgia" panose="02040502050405020303" pitchFamily="18" charset="0"/>
              </a:rPr>
              <a:t>New Zealand needs to measure success in new ways. … </a:t>
            </a:r>
            <a:r>
              <a:rPr lang="en-US" sz="2400" dirty="0">
                <a:solidFill>
                  <a:schemeClr val="bg1"/>
                </a:solidFill>
                <a:latin typeface="Georgia" panose="02040502050405020303" pitchFamily="18" charset="0"/>
              </a:rPr>
              <a:t>The economic strategy will focus on how we </a:t>
            </a:r>
            <a:r>
              <a:rPr lang="en-US" sz="2400" u="sng" dirty="0">
                <a:solidFill>
                  <a:schemeClr val="bg1"/>
                </a:solidFill>
                <a:latin typeface="Georgia" panose="02040502050405020303" pitchFamily="18" charset="0"/>
              </a:rPr>
              <a:t>improve the wellbeing and living standards of  all New Zealanders</a:t>
            </a:r>
            <a:r>
              <a:rPr lang="en-US" sz="2400" dirty="0">
                <a:solidFill>
                  <a:schemeClr val="bg1"/>
                </a:solidFill>
                <a:latin typeface="Georgia" panose="02040502050405020303" pitchFamily="18" charset="0"/>
              </a:rPr>
              <a:t>.” </a:t>
            </a:r>
          </a:p>
          <a:p>
            <a:pPr algn="r">
              <a:lnSpc>
                <a:spcPct val="120000"/>
              </a:lnSpc>
              <a:spcBef>
                <a:spcPts val="600"/>
              </a:spcBef>
              <a:buFontTx/>
              <a:buChar char="-"/>
            </a:pPr>
            <a:r>
              <a:rPr lang="en-US" sz="2000" i="1" dirty="0">
                <a:solidFill>
                  <a:schemeClr val="bg1"/>
                </a:solidFill>
                <a:latin typeface="Georgia" panose="02040502050405020303" pitchFamily="18" charset="0"/>
              </a:rPr>
              <a:t>Speech from the Throne </a:t>
            </a:r>
            <a:r>
              <a:rPr lang="en-US" sz="2000" dirty="0">
                <a:solidFill>
                  <a:schemeClr val="bg1"/>
                </a:solidFill>
                <a:latin typeface="Georgia" panose="02040502050405020303" pitchFamily="18" charset="0"/>
              </a:rPr>
              <a:t>(8 November, 2017)</a:t>
            </a:r>
          </a:p>
          <a:p>
            <a:pPr marL="0" indent="0">
              <a:buClrTx/>
              <a:buNone/>
            </a:pPr>
            <a:endParaRPr lang="en-NZ" sz="2000" dirty="0">
              <a:solidFill>
                <a:schemeClr val="bg1"/>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58A7F06A-D466-4DD8-B729-EF27CA0377AC}" type="slidenum">
              <a:rPr lang="en-NZ" smtClean="0"/>
              <a:t>10</a:t>
            </a:fld>
            <a:endParaRPr lang="en-NZ"/>
          </a:p>
        </p:txBody>
      </p:sp>
    </p:spTree>
    <p:extLst>
      <p:ext uri="{BB962C8B-B14F-4D97-AF65-F5344CB8AC3E}">
        <p14:creationId xmlns:p14="http://schemas.microsoft.com/office/powerpoint/2010/main" val="83120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2696"/>
            <a:ext cx="7924800" cy="1143000"/>
          </a:xfrm>
        </p:spPr>
        <p:txBody>
          <a:bodyPr/>
          <a:lstStyle/>
          <a:p>
            <a:r>
              <a:rPr lang="en-NZ" sz="2800" dirty="0">
                <a:solidFill>
                  <a:schemeClr val="bg1"/>
                </a:solidFill>
                <a:latin typeface="Georgia" panose="02040502050405020303" pitchFamily="18" charset="0"/>
              </a:rPr>
              <a:t>The shift from growth to wellbeing is a </a:t>
            </a:r>
            <a:r>
              <a:rPr lang="en-NZ" sz="2800" b="1" dirty="0">
                <a:solidFill>
                  <a:schemeClr val="bg1"/>
                </a:solidFill>
                <a:latin typeface="Georgia" panose="02040502050405020303" pitchFamily="18" charset="0"/>
              </a:rPr>
              <a:t>global </a:t>
            </a:r>
            <a:r>
              <a:rPr lang="en-NZ" sz="2800" b="1" dirty="0" smtClean="0">
                <a:solidFill>
                  <a:schemeClr val="bg1"/>
                </a:solidFill>
                <a:latin typeface="Georgia" panose="02040502050405020303" pitchFamily="18" charset="0"/>
              </a:rPr>
              <a:t>phenomenon</a:t>
            </a:r>
            <a:endParaRPr lang="en-NZ" sz="2800" dirty="0">
              <a:latin typeface="Georgia" panose="02040502050405020303" pitchFamily="18" charset="0"/>
            </a:endParaRPr>
          </a:p>
        </p:txBody>
      </p:sp>
      <p:sp>
        <p:nvSpPr>
          <p:cNvPr id="3" name="Content Placeholder 2"/>
          <p:cNvSpPr>
            <a:spLocks noGrp="1"/>
          </p:cNvSpPr>
          <p:nvPr>
            <p:ph idx="1"/>
          </p:nvPr>
        </p:nvSpPr>
        <p:spPr>
          <a:xfrm>
            <a:off x="609600" y="2132856"/>
            <a:ext cx="7924800" cy="3993307"/>
          </a:xfrm>
        </p:spPr>
        <p:txBody>
          <a:bodyPr/>
          <a:lstStyle/>
          <a:p>
            <a:pPr marL="0" indent="0">
              <a:buNone/>
            </a:pPr>
            <a:endParaRPr lang="en-NZ" sz="1800" dirty="0">
              <a:solidFill>
                <a:schemeClr val="bg1"/>
              </a:solidFill>
            </a:endParaRPr>
          </a:p>
          <a:p>
            <a:pPr marL="0" indent="0">
              <a:buNone/>
            </a:pPr>
            <a:r>
              <a:rPr lang="en-NZ" sz="2400" dirty="0">
                <a:solidFill>
                  <a:schemeClr val="bg1"/>
                </a:solidFill>
                <a:latin typeface="Georgia" panose="02040502050405020303" pitchFamily="18" charset="0"/>
              </a:rPr>
              <a:t>“</a:t>
            </a:r>
            <a:r>
              <a:rPr lang="en-NZ" sz="2400" i="1" dirty="0">
                <a:solidFill>
                  <a:schemeClr val="bg1"/>
                </a:solidFill>
                <a:latin typeface="Georgia" panose="02040502050405020303" pitchFamily="18" charset="0"/>
              </a:rPr>
              <a:t>The time is ripe for our measurement system to shift emphasis from measuring economic production to measuring people’s well-being</a:t>
            </a:r>
            <a:r>
              <a:rPr lang="en-NZ" sz="2400" dirty="0">
                <a:solidFill>
                  <a:schemeClr val="bg1"/>
                </a:solidFill>
                <a:latin typeface="Georgia" panose="02040502050405020303" pitchFamily="18" charset="0"/>
              </a:rPr>
              <a:t>.”</a:t>
            </a:r>
          </a:p>
          <a:p>
            <a:pPr marL="0" indent="0" algn="r">
              <a:buNone/>
            </a:pPr>
            <a:r>
              <a:rPr lang="en-NZ" sz="1800" dirty="0">
                <a:solidFill>
                  <a:schemeClr val="bg1"/>
                </a:solidFill>
                <a:latin typeface="Georgia" panose="02040502050405020303" pitchFamily="18" charset="0"/>
              </a:rPr>
              <a:t>2009 Report by </a:t>
            </a:r>
            <a:r>
              <a:rPr lang="en-NZ" sz="1800" dirty="0" err="1">
                <a:solidFill>
                  <a:schemeClr val="bg1"/>
                </a:solidFill>
                <a:latin typeface="Georgia" panose="02040502050405020303" pitchFamily="18" charset="0"/>
              </a:rPr>
              <a:t>Stiglitz</a:t>
            </a:r>
            <a:r>
              <a:rPr lang="en-NZ" sz="1800" dirty="0">
                <a:solidFill>
                  <a:schemeClr val="bg1"/>
                </a:solidFill>
                <a:latin typeface="Georgia" panose="02040502050405020303" pitchFamily="18" charset="0"/>
              </a:rPr>
              <a:t>, Sen and </a:t>
            </a:r>
            <a:r>
              <a:rPr lang="en-NZ" sz="1800" dirty="0" err="1">
                <a:solidFill>
                  <a:schemeClr val="bg1"/>
                </a:solidFill>
                <a:latin typeface="Georgia" panose="02040502050405020303" pitchFamily="18" charset="0"/>
              </a:rPr>
              <a:t>Fitoussi</a:t>
            </a:r>
            <a:endParaRPr lang="en-NZ" sz="1800" dirty="0">
              <a:solidFill>
                <a:schemeClr val="bg1"/>
              </a:solidFill>
              <a:latin typeface="Georgia" panose="02040502050405020303" pitchFamily="18" charset="0"/>
            </a:endParaRPr>
          </a:p>
          <a:p>
            <a:pPr marL="0" lvl="0" indent="0">
              <a:spcBef>
                <a:spcPts val="0"/>
              </a:spcBef>
              <a:spcAft>
                <a:spcPts val="0"/>
              </a:spcAft>
              <a:buClrTx/>
              <a:buNone/>
              <a:defRPr/>
            </a:pPr>
            <a:endParaRPr lang="en-NZ" dirty="0" smtClean="0"/>
          </a:p>
          <a:p>
            <a:pPr marL="0" lvl="0" indent="0">
              <a:spcBef>
                <a:spcPts val="0"/>
              </a:spcBef>
              <a:spcAft>
                <a:spcPts val="0"/>
              </a:spcAft>
              <a:buClrTx/>
              <a:buNone/>
              <a:defRPr/>
            </a:pPr>
            <a:endParaRPr lang="en-NZ" dirty="0"/>
          </a:p>
        </p:txBody>
      </p:sp>
      <p:sp>
        <p:nvSpPr>
          <p:cNvPr id="4" name="Slide Number Placeholder 3"/>
          <p:cNvSpPr>
            <a:spLocks noGrp="1"/>
          </p:cNvSpPr>
          <p:nvPr>
            <p:ph type="sldNum" sz="quarter" idx="12"/>
          </p:nvPr>
        </p:nvSpPr>
        <p:spPr/>
        <p:txBody>
          <a:bodyPr/>
          <a:lstStyle/>
          <a:p>
            <a:fld id="{58A7F06A-D466-4DD8-B729-EF27CA0377AC}" type="slidenum">
              <a:rPr lang="en-NZ" smtClean="0"/>
              <a:t>11</a:t>
            </a:fld>
            <a:endParaRPr lang="en-NZ"/>
          </a:p>
        </p:txBody>
      </p:sp>
    </p:spTree>
    <p:extLst>
      <p:ext uri="{BB962C8B-B14F-4D97-AF65-F5344CB8AC3E}">
        <p14:creationId xmlns:p14="http://schemas.microsoft.com/office/powerpoint/2010/main" val="390530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628800"/>
            <a:ext cx="7924800" cy="2880320"/>
          </a:xfrm>
        </p:spPr>
        <p:txBody>
          <a:bodyPr/>
          <a:lstStyle/>
          <a:p>
            <a:pPr marL="514350" indent="-514350">
              <a:buFont typeface="+mj-lt"/>
              <a:buAutoNum type="arabicPeriod" startAt="2"/>
            </a:pPr>
            <a:r>
              <a:rPr lang="en-NZ" sz="3600" b="1" dirty="0" smtClean="0">
                <a:solidFill>
                  <a:schemeClr val="bg1"/>
                </a:solidFill>
                <a:latin typeface="Georgia" panose="02040502050405020303" pitchFamily="18" charset="0"/>
              </a:rPr>
              <a:t>What is natural capital and why is it so important?</a:t>
            </a:r>
            <a:br>
              <a:rPr lang="en-NZ" sz="3600" b="1" dirty="0" smtClean="0">
                <a:solidFill>
                  <a:schemeClr val="bg1"/>
                </a:solidFill>
                <a:latin typeface="Georgia" panose="02040502050405020303" pitchFamily="18" charset="0"/>
              </a:rPr>
            </a:br>
            <a:r>
              <a:rPr lang="en-NZ" sz="3600" b="1" dirty="0" smtClean="0">
                <a:solidFill>
                  <a:schemeClr val="bg1"/>
                </a:solidFill>
                <a:latin typeface="Georgia" panose="02040502050405020303" pitchFamily="18" charset="0"/>
              </a:rPr>
              <a:t/>
            </a:r>
            <a:br>
              <a:rPr lang="en-NZ" sz="3600" b="1" dirty="0" smtClean="0">
                <a:solidFill>
                  <a:schemeClr val="bg1"/>
                </a:solidFill>
                <a:latin typeface="Georgia" panose="02040502050405020303" pitchFamily="18" charset="0"/>
              </a:rPr>
            </a:br>
            <a:r>
              <a:rPr lang="en-NZ" sz="1600" dirty="0">
                <a:latin typeface="Georgia" panose="02040502050405020303" pitchFamily="18" charset="0"/>
                <a:hlinkClick r:id="rId2"/>
              </a:rPr>
              <a:t>https://www.youtube.com/watch?v=y_iwCWD8cvE</a:t>
            </a:r>
            <a:r>
              <a:rPr lang="en-NZ" sz="1600" dirty="0">
                <a:latin typeface="Georgia" panose="02040502050405020303" pitchFamily="18" charset="0"/>
              </a:rPr>
              <a:t> </a:t>
            </a:r>
            <a:r>
              <a:rPr lang="en-NZ" sz="3600" dirty="0"/>
              <a:t/>
            </a:r>
            <a:br>
              <a:rPr lang="en-NZ" sz="3600" dirty="0"/>
            </a:br>
            <a:endParaRPr lang="en-NZ" sz="3600" b="1" dirty="0">
              <a:solidFill>
                <a:schemeClr val="bg1"/>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BFE2518-AC3C-4DA0-8A9E-33CA36CCF765}" type="slidenum">
              <a:rPr lang="en-NZ" smtClean="0"/>
              <a:t>12</a:t>
            </a:fld>
            <a:endParaRPr lang="en-NZ"/>
          </a:p>
        </p:txBody>
      </p:sp>
    </p:spTree>
    <p:extLst>
      <p:ext uri="{BB962C8B-B14F-4D97-AF65-F5344CB8AC3E}">
        <p14:creationId xmlns:p14="http://schemas.microsoft.com/office/powerpoint/2010/main" val="2845220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fig0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68"/>
            <a:ext cx="8892480" cy="686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BBFE2518-AC3C-4DA0-8A9E-33CA36CCF765}" type="slidenum">
              <a:rPr lang="en-NZ" smtClean="0"/>
              <a:t>13</a:t>
            </a:fld>
            <a:endParaRPr lang="en-NZ"/>
          </a:p>
        </p:txBody>
      </p:sp>
    </p:spTree>
    <p:extLst>
      <p:ext uri="{BB962C8B-B14F-4D97-AF65-F5344CB8AC3E}">
        <p14:creationId xmlns:p14="http://schemas.microsoft.com/office/powerpoint/2010/main" val="794727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FE2518-AC3C-4DA0-8A9E-33CA36CCF765}" type="slidenum">
              <a:rPr lang="en-NZ" smtClean="0"/>
              <a:t>14</a:t>
            </a:fld>
            <a:endParaRPr lang="en-NZ"/>
          </a:p>
        </p:txBody>
      </p:sp>
      <p:pic>
        <p:nvPicPr>
          <p:cNvPr id="5" name="Picture 4"/>
          <p:cNvPicPr>
            <a:picLocks noChangeAspect="1"/>
          </p:cNvPicPr>
          <p:nvPr/>
        </p:nvPicPr>
        <p:blipFill>
          <a:blip r:embed="rId3"/>
          <a:stretch>
            <a:fillRect/>
          </a:stretch>
        </p:blipFill>
        <p:spPr>
          <a:xfrm>
            <a:off x="1043608" y="18646"/>
            <a:ext cx="6696744" cy="6824099"/>
          </a:xfrm>
          <a:prstGeom prst="rect">
            <a:avLst/>
          </a:prstGeom>
        </p:spPr>
      </p:pic>
    </p:spTree>
    <p:extLst>
      <p:ext uri="{BB962C8B-B14F-4D97-AF65-F5344CB8AC3E}">
        <p14:creationId xmlns:p14="http://schemas.microsoft.com/office/powerpoint/2010/main" val="613059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BFE2518-AC3C-4DA0-8A9E-33CA36CCF765}" type="slidenum">
              <a:rPr lang="en-NZ" smtClean="0"/>
              <a:t>15</a:t>
            </a:fld>
            <a:endParaRPr lang="en-NZ"/>
          </a:p>
        </p:txBody>
      </p:sp>
      <p:pic>
        <p:nvPicPr>
          <p:cNvPr id="5" name="Picture 4"/>
          <p:cNvPicPr>
            <a:picLocks noChangeAspect="1"/>
          </p:cNvPicPr>
          <p:nvPr/>
        </p:nvPicPr>
        <p:blipFill>
          <a:blip r:embed="rId2"/>
          <a:stretch>
            <a:fillRect/>
          </a:stretch>
        </p:blipFill>
        <p:spPr>
          <a:xfrm>
            <a:off x="107504" y="548680"/>
            <a:ext cx="8964488" cy="4677583"/>
          </a:xfrm>
          <a:prstGeom prst="rect">
            <a:avLst/>
          </a:prstGeom>
        </p:spPr>
      </p:pic>
    </p:spTree>
    <p:extLst>
      <p:ext uri="{BB962C8B-B14F-4D97-AF65-F5344CB8AC3E}">
        <p14:creationId xmlns:p14="http://schemas.microsoft.com/office/powerpoint/2010/main" val="210076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78098"/>
          </a:xfrm>
        </p:spPr>
        <p:txBody>
          <a:bodyPr/>
          <a:lstStyle/>
          <a:p>
            <a:r>
              <a:rPr lang="en-NZ" dirty="0" smtClean="0">
                <a:solidFill>
                  <a:schemeClr val="bg1"/>
                </a:solidFill>
                <a:latin typeface="Georgia" panose="02040502050405020303" pitchFamily="18" charset="0"/>
              </a:rPr>
              <a:t>Definition of natural capital</a:t>
            </a:r>
            <a:endParaRPr lang="en-NZ" dirty="0">
              <a:solidFill>
                <a:schemeClr val="bg1"/>
              </a:solidFill>
              <a:latin typeface="Georgia" panose="02040502050405020303" pitchFamily="18" charset="0"/>
            </a:endParaRPr>
          </a:p>
        </p:txBody>
      </p:sp>
      <p:sp>
        <p:nvSpPr>
          <p:cNvPr id="6" name="Slide Number Placeholder 5"/>
          <p:cNvSpPr>
            <a:spLocks noGrp="1"/>
          </p:cNvSpPr>
          <p:nvPr>
            <p:ph type="sldNum" sz="quarter" idx="12"/>
          </p:nvPr>
        </p:nvSpPr>
        <p:spPr/>
        <p:txBody>
          <a:bodyPr/>
          <a:lstStyle/>
          <a:p>
            <a:fld id="{BBFE2518-AC3C-4DA0-8A9E-33CA36CCF765}" type="slidenum">
              <a:rPr lang="en-NZ" smtClean="0"/>
              <a:t>16</a:t>
            </a:fld>
            <a:endParaRPr lang="en-NZ"/>
          </a:p>
        </p:txBody>
      </p:sp>
      <p:sp>
        <p:nvSpPr>
          <p:cNvPr id="4" name="Content Placeholder 3"/>
          <p:cNvSpPr>
            <a:spLocks noGrp="1"/>
          </p:cNvSpPr>
          <p:nvPr>
            <p:ph sz="quarter" idx="13"/>
          </p:nvPr>
        </p:nvSpPr>
        <p:spPr>
          <a:xfrm>
            <a:off x="609600" y="1600200"/>
            <a:ext cx="7924800" cy="4421088"/>
          </a:xfrm>
        </p:spPr>
        <p:txBody>
          <a:bodyPr>
            <a:normAutofit lnSpcReduction="10000"/>
          </a:bodyPr>
          <a:lstStyle/>
          <a:p>
            <a:pPr marL="0" indent="0">
              <a:buNone/>
            </a:pPr>
            <a:r>
              <a:rPr lang="en-NZ" sz="2800" dirty="0">
                <a:solidFill>
                  <a:schemeClr val="bg1"/>
                </a:solidFill>
                <a:latin typeface="Georgia" panose="02040502050405020303" pitchFamily="18" charset="0"/>
              </a:rPr>
              <a:t>“</a:t>
            </a:r>
            <a:r>
              <a:rPr lang="en-NZ" sz="2800" b="1" i="1" dirty="0">
                <a:solidFill>
                  <a:schemeClr val="bg1"/>
                </a:solidFill>
                <a:latin typeface="Georgia" panose="02040502050405020303" pitchFamily="18" charset="0"/>
              </a:rPr>
              <a:t>Natural capital </a:t>
            </a:r>
            <a:r>
              <a:rPr lang="en-NZ" sz="2800" i="1" dirty="0" smtClean="0">
                <a:solidFill>
                  <a:schemeClr val="bg1"/>
                </a:solidFill>
                <a:latin typeface="Georgia" panose="02040502050405020303" pitchFamily="18" charset="0"/>
              </a:rPr>
              <a:t>refers </a:t>
            </a:r>
            <a:r>
              <a:rPr lang="en-NZ" sz="2800" i="1" dirty="0">
                <a:solidFill>
                  <a:schemeClr val="bg1"/>
                </a:solidFill>
                <a:latin typeface="Georgia" panose="02040502050405020303" pitchFamily="18" charset="0"/>
              </a:rPr>
              <a:t>to all aspects of the natural environment. It includes individual assets such as minerals, energy resources, land, soil, water, trees, plants and wildlife. And, also includes broader </a:t>
            </a:r>
            <a:r>
              <a:rPr lang="en-NZ" sz="2800" b="1" i="1" dirty="0">
                <a:solidFill>
                  <a:schemeClr val="bg1"/>
                </a:solidFill>
                <a:latin typeface="Georgia" panose="02040502050405020303" pitchFamily="18" charset="0"/>
              </a:rPr>
              <a:t>ecosystems</a:t>
            </a:r>
            <a:r>
              <a:rPr lang="en-NZ" sz="2800" i="1" dirty="0">
                <a:solidFill>
                  <a:schemeClr val="bg1"/>
                </a:solidFill>
                <a:latin typeface="Georgia" panose="02040502050405020303" pitchFamily="18" charset="0"/>
              </a:rPr>
              <a:t> </a:t>
            </a:r>
            <a:r>
              <a:rPr lang="en-NZ" sz="2800" b="1" i="1" dirty="0">
                <a:solidFill>
                  <a:schemeClr val="bg1"/>
                </a:solidFill>
                <a:latin typeface="Georgia" panose="02040502050405020303" pitchFamily="18" charset="0"/>
              </a:rPr>
              <a:t>and their services </a:t>
            </a:r>
            <a:r>
              <a:rPr lang="en-NZ" sz="2800" i="1" dirty="0">
                <a:solidFill>
                  <a:schemeClr val="bg1"/>
                </a:solidFill>
                <a:latin typeface="Georgia" panose="02040502050405020303" pitchFamily="18" charset="0"/>
              </a:rPr>
              <a:t>– </a:t>
            </a:r>
            <a:r>
              <a:rPr lang="en-NZ" sz="2800" i="1" dirty="0" err="1">
                <a:solidFill>
                  <a:schemeClr val="bg1"/>
                </a:solidFill>
                <a:latin typeface="Georgia" panose="02040502050405020303" pitchFamily="18" charset="0"/>
              </a:rPr>
              <a:t>ie</a:t>
            </a:r>
            <a:r>
              <a:rPr lang="en-NZ" sz="2800" i="1" dirty="0">
                <a:solidFill>
                  <a:schemeClr val="bg1"/>
                </a:solidFill>
                <a:latin typeface="Georgia" panose="02040502050405020303" pitchFamily="18" charset="0"/>
              </a:rPr>
              <a:t>, the joint functioning of, or interactions among, different environmental assets, as seen in forests, soil, aquatic environments and the atmosphere</a:t>
            </a:r>
            <a:r>
              <a:rPr lang="en-NZ" sz="2800" dirty="0">
                <a:solidFill>
                  <a:schemeClr val="bg1"/>
                </a:solidFill>
                <a:latin typeface="Georgia" panose="02040502050405020303" pitchFamily="18" charset="0"/>
              </a:rPr>
              <a:t>.”</a:t>
            </a:r>
          </a:p>
          <a:p>
            <a:pPr marL="0" indent="0">
              <a:buNone/>
            </a:pPr>
            <a:endParaRPr lang="en-NZ" dirty="0" smtClean="0">
              <a:solidFill>
                <a:schemeClr val="bg1"/>
              </a:solidFill>
            </a:endParaRPr>
          </a:p>
          <a:p>
            <a:pPr marL="0" indent="0" algn="r">
              <a:buNone/>
            </a:pPr>
            <a:r>
              <a:rPr lang="en-NZ" sz="2000" dirty="0" smtClean="0">
                <a:solidFill>
                  <a:schemeClr val="bg1"/>
                </a:solidFill>
                <a:latin typeface="Georgia" panose="02040502050405020303" pitchFamily="18" charset="0"/>
              </a:rPr>
              <a:t>The Treasury, 2018</a:t>
            </a:r>
            <a:endParaRPr lang="en-NZ"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94910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41412"/>
          </a:xfrm>
        </p:spPr>
        <p:txBody>
          <a:bodyPr/>
          <a:lstStyle/>
          <a:p>
            <a:r>
              <a:rPr lang="en-NZ" dirty="0" smtClean="0">
                <a:solidFill>
                  <a:schemeClr val="bg1"/>
                </a:solidFill>
                <a:latin typeface="Georgia" panose="02040502050405020303" pitchFamily="18" charset="0"/>
              </a:rPr>
              <a:t>What are ecosystem services?</a:t>
            </a:r>
            <a:endParaRPr lang="en-NZ" dirty="0">
              <a:solidFill>
                <a:schemeClr val="bg1"/>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BBFE2518-AC3C-4DA0-8A9E-33CA36CCF765}" type="slidenum">
              <a:rPr lang="en-NZ" smtClean="0"/>
              <a:t>17</a:t>
            </a:fld>
            <a:endParaRPr lang="en-NZ"/>
          </a:p>
        </p:txBody>
      </p:sp>
      <p:sp>
        <p:nvSpPr>
          <p:cNvPr id="4" name="Content Placeholder 3"/>
          <p:cNvSpPr>
            <a:spLocks noGrp="1"/>
          </p:cNvSpPr>
          <p:nvPr>
            <p:ph sz="quarter" idx="13"/>
          </p:nvPr>
        </p:nvSpPr>
        <p:spPr>
          <a:xfrm>
            <a:off x="609600" y="1628800"/>
            <a:ext cx="7924800" cy="4114800"/>
          </a:xfrm>
        </p:spPr>
        <p:txBody>
          <a:bodyPr/>
          <a:lstStyle/>
          <a:p>
            <a:pPr>
              <a:buClrTx/>
            </a:pPr>
            <a:r>
              <a:rPr lang="en-NZ" sz="2400" dirty="0">
                <a:solidFill>
                  <a:schemeClr val="bg1"/>
                </a:solidFill>
                <a:latin typeface="Georgia" panose="02040502050405020303" pitchFamily="18" charset="0"/>
              </a:rPr>
              <a:t>B</a:t>
            </a:r>
            <a:r>
              <a:rPr lang="en-NZ" sz="2400" dirty="0" smtClean="0">
                <a:solidFill>
                  <a:schemeClr val="bg1"/>
                </a:solidFill>
                <a:latin typeface="Georgia" panose="02040502050405020303" pitchFamily="18" charset="0"/>
              </a:rPr>
              <a:t>eautiful landscape around </a:t>
            </a:r>
            <a:r>
              <a:rPr lang="en-NZ" sz="2400" dirty="0" err="1" smtClean="0">
                <a:solidFill>
                  <a:schemeClr val="bg1"/>
                </a:solidFill>
                <a:latin typeface="Georgia" panose="02040502050405020303" pitchFamily="18" charset="0"/>
              </a:rPr>
              <a:t>Wānaka</a:t>
            </a:r>
            <a:endParaRPr lang="en-NZ" sz="2400" dirty="0" smtClean="0">
              <a:solidFill>
                <a:schemeClr val="bg1"/>
              </a:solidFill>
              <a:latin typeface="Georgia" panose="02040502050405020303" pitchFamily="18" charset="0"/>
            </a:endParaRPr>
          </a:p>
          <a:p>
            <a:pPr>
              <a:buClrTx/>
            </a:pPr>
            <a:r>
              <a:rPr lang="en-NZ" sz="2400" dirty="0">
                <a:solidFill>
                  <a:schemeClr val="bg1"/>
                </a:solidFill>
                <a:latin typeface="Georgia" panose="02040502050405020303" pitchFamily="18" charset="0"/>
              </a:rPr>
              <a:t>C</a:t>
            </a:r>
            <a:r>
              <a:rPr lang="en-NZ" sz="2400" dirty="0" smtClean="0">
                <a:solidFill>
                  <a:schemeClr val="bg1"/>
                </a:solidFill>
                <a:latin typeface="Georgia" panose="02040502050405020303" pitchFamily="18" charset="0"/>
              </a:rPr>
              <a:t>lean drinking water from the lakes and reservoirs</a:t>
            </a:r>
          </a:p>
          <a:p>
            <a:pPr>
              <a:buClrTx/>
            </a:pPr>
            <a:r>
              <a:rPr lang="en-NZ" sz="2400" dirty="0" smtClean="0">
                <a:solidFill>
                  <a:schemeClr val="bg1"/>
                </a:solidFill>
                <a:latin typeface="Georgia" panose="02040502050405020303" pitchFamily="18" charset="0"/>
              </a:rPr>
              <a:t>Fertile soil and climate that produces Pinot Noir</a:t>
            </a:r>
          </a:p>
          <a:p>
            <a:pPr>
              <a:buClrTx/>
            </a:pPr>
            <a:r>
              <a:rPr lang="en-NZ" sz="2400" dirty="0" smtClean="0">
                <a:solidFill>
                  <a:schemeClr val="bg1"/>
                </a:solidFill>
                <a:latin typeface="Georgia" panose="02040502050405020303" pitchFamily="18" charset="0"/>
              </a:rPr>
              <a:t>Timber harvested for heating </a:t>
            </a:r>
          </a:p>
          <a:p>
            <a:pPr>
              <a:buClrTx/>
            </a:pPr>
            <a:r>
              <a:rPr lang="en-NZ" sz="2400" dirty="0" smtClean="0">
                <a:solidFill>
                  <a:schemeClr val="bg1"/>
                </a:solidFill>
                <a:latin typeface="Georgia" panose="02040502050405020303" pitchFamily="18" charset="0"/>
              </a:rPr>
              <a:t>…..</a:t>
            </a:r>
          </a:p>
          <a:p>
            <a:pPr>
              <a:buClrTx/>
            </a:pPr>
            <a:endParaRPr lang="en-NZ" dirty="0" smtClean="0">
              <a:solidFill>
                <a:schemeClr val="bg1"/>
              </a:solidFill>
              <a:latin typeface="Georgia" panose="02040502050405020303" pitchFamily="18" charset="0"/>
            </a:endParaRPr>
          </a:p>
          <a:p>
            <a:pPr>
              <a:buClrTx/>
            </a:pPr>
            <a:endParaRPr lang="en-NZ" dirty="0" smtClean="0">
              <a:solidFill>
                <a:schemeClr val="bg1"/>
              </a:solidFill>
              <a:latin typeface="Georgia" panose="02040502050405020303" pitchFamily="18" charset="0"/>
            </a:endParaRPr>
          </a:p>
          <a:p>
            <a:pPr>
              <a:buClrTx/>
            </a:pPr>
            <a:endParaRPr lang="en-NZ" dirty="0" smtClean="0">
              <a:solidFill>
                <a:schemeClr val="bg1"/>
              </a:solidFill>
              <a:latin typeface="Georgia" panose="02040502050405020303" pitchFamily="18" charset="0"/>
            </a:endParaRPr>
          </a:p>
          <a:p>
            <a:pPr>
              <a:buClrTx/>
            </a:pPr>
            <a:endParaRPr lang="en-NZ" dirty="0" smtClean="0">
              <a:solidFill>
                <a:schemeClr val="bg1"/>
              </a:solidFill>
              <a:latin typeface="Georgia" panose="02040502050405020303" pitchFamily="18" charset="0"/>
            </a:endParaRPr>
          </a:p>
          <a:p>
            <a:pPr>
              <a:buClrTx/>
            </a:pPr>
            <a:endParaRPr lang="en-NZ" dirty="0" smtClean="0">
              <a:solidFill>
                <a:schemeClr val="bg1"/>
              </a:solidFill>
              <a:latin typeface="Georgia" panose="02040502050405020303" pitchFamily="18" charset="0"/>
            </a:endParaRPr>
          </a:p>
          <a:p>
            <a:pPr>
              <a:buClrTx/>
            </a:pPr>
            <a:endParaRPr lang="en-NZ"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46522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093"/>
            <a:ext cx="7924800" cy="634082"/>
          </a:xfrm>
        </p:spPr>
        <p:txBody>
          <a:bodyPr/>
          <a:lstStyle/>
          <a:p>
            <a:r>
              <a:rPr lang="en-NZ" sz="2800" dirty="0" smtClean="0">
                <a:solidFill>
                  <a:schemeClr val="bg1"/>
                </a:solidFill>
                <a:latin typeface="Georgia" panose="02040502050405020303" pitchFamily="18" charset="0"/>
              </a:rPr>
              <a:t>Millennium Ecosystem Assessment</a:t>
            </a:r>
            <a:endParaRPr lang="en-NZ" sz="2800" dirty="0">
              <a:solidFill>
                <a:schemeClr val="bg1"/>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BBFE2518-AC3C-4DA0-8A9E-33CA36CCF765}" type="slidenum">
              <a:rPr lang="en-NZ" smtClean="0"/>
              <a:t>18</a:t>
            </a:fld>
            <a:endParaRPr lang="en-NZ"/>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49474" y="743563"/>
            <a:ext cx="8158981" cy="6114437"/>
          </a:xfrm>
        </p:spPr>
      </p:pic>
    </p:spTree>
    <p:extLst>
      <p:ext uri="{BB962C8B-B14F-4D97-AF65-F5344CB8AC3E}">
        <p14:creationId xmlns:p14="http://schemas.microsoft.com/office/powerpoint/2010/main" val="2117267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solidFill>
                <a:latin typeface="Georgia" panose="02040502050405020303" pitchFamily="18" charset="0"/>
              </a:rPr>
              <a:t>Why is natural capital so important?</a:t>
            </a:r>
            <a:endParaRPr lang="en-NZ" dirty="0">
              <a:solidFill>
                <a:schemeClr val="bg1"/>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BBFE2518-AC3C-4DA0-8A9E-33CA36CCF765}" type="slidenum">
              <a:rPr lang="en-NZ" smtClean="0"/>
              <a:t>19</a:t>
            </a:fld>
            <a:endParaRPr lang="en-NZ"/>
          </a:p>
        </p:txBody>
      </p:sp>
      <p:sp>
        <p:nvSpPr>
          <p:cNvPr id="4" name="Content Placeholder 3"/>
          <p:cNvSpPr>
            <a:spLocks noGrp="1"/>
          </p:cNvSpPr>
          <p:nvPr>
            <p:ph sz="quarter" idx="13"/>
          </p:nvPr>
        </p:nvSpPr>
        <p:spPr/>
        <p:txBody>
          <a:bodyPr/>
          <a:lstStyle/>
          <a:p>
            <a:r>
              <a:rPr lang="en-NZ" sz="2800" b="1" dirty="0" smtClean="0">
                <a:solidFill>
                  <a:schemeClr val="bg1"/>
                </a:solidFill>
                <a:latin typeface="Georgia" panose="02040502050405020303" pitchFamily="18" charset="0"/>
              </a:rPr>
              <a:t>Weak</a:t>
            </a:r>
            <a:r>
              <a:rPr lang="en-NZ" sz="2800" dirty="0" smtClean="0">
                <a:solidFill>
                  <a:schemeClr val="bg1"/>
                </a:solidFill>
                <a:latin typeface="Georgia" panose="02040502050405020303" pitchFamily="18" charset="0"/>
              </a:rPr>
              <a:t> sustainability: what matter is non-declining total wealth </a:t>
            </a:r>
            <a:endParaRPr lang="en-NZ" sz="2800" dirty="0">
              <a:solidFill>
                <a:schemeClr val="bg1"/>
              </a:solidFill>
              <a:latin typeface="Georgia" panose="02040502050405020303" pitchFamily="18" charset="0"/>
            </a:endParaRPr>
          </a:p>
          <a:p>
            <a:r>
              <a:rPr lang="en-NZ" sz="2800" b="1" dirty="0" smtClean="0">
                <a:solidFill>
                  <a:schemeClr val="bg1"/>
                </a:solidFill>
                <a:latin typeface="Georgia" panose="02040502050405020303" pitchFamily="18" charset="0"/>
              </a:rPr>
              <a:t>Strong</a:t>
            </a:r>
            <a:r>
              <a:rPr lang="en-NZ" sz="2800" dirty="0" smtClean="0">
                <a:solidFill>
                  <a:schemeClr val="bg1"/>
                </a:solidFill>
                <a:latin typeface="Georgia" panose="02040502050405020303" pitchFamily="18" charset="0"/>
              </a:rPr>
              <a:t> sustainability: what matters is non-declining natural </a:t>
            </a:r>
            <a:r>
              <a:rPr lang="en-NZ" sz="2800" dirty="0">
                <a:solidFill>
                  <a:schemeClr val="bg1"/>
                </a:solidFill>
                <a:latin typeface="Georgia" panose="02040502050405020303" pitchFamily="18" charset="0"/>
              </a:rPr>
              <a:t>wealth </a:t>
            </a:r>
            <a:endParaRPr lang="en-NZ" sz="2800" dirty="0" smtClean="0">
              <a:solidFill>
                <a:schemeClr val="bg1"/>
              </a:solidFill>
              <a:latin typeface="Georgia" panose="02040502050405020303" pitchFamily="18" charset="0"/>
            </a:endParaRPr>
          </a:p>
          <a:p>
            <a:pPr marL="0" indent="0">
              <a:buNone/>
            </a:pPr>
            <a:endParaRPr lang="en-NZ" sz="2800" dirty="0">
              <a:solidFill>
                <a:schemeClr val="bg1"/>
              </a:solidFill>
              <a:latin typeface="Georgia" panose="02040502050405020303" pitchFamily="18" charset="0"/>
            </a:endParaRPr>
          </a:p>
          <a:p>
            <a:pPr marL="0" indent="0">
              <a:buNone/>
            </a:pPr>
            <a:r>
              <a:rPr lang="en-NZ" sz="2800" dirty="0" smtClean="0">
                <a:solidFill>
                  <a:schemeClr val="bg1"/>
                </a:solidFill>
                <a:latin typeface="Georgia" panose="02040502050405020303" pitchFamily="18" charset="0"/>
              </a:rPr>
              <a:t>The example of </a:t>
            </a:r>
            <a:r>
              <a:rPr lang="en-NZ" sz="2800" u="sng" dirty="0" smtClean="0">
                <a:solidFill>
                  <a:schemeClr val="bg1"/>
                </a:solidFill>
                <a:latin typeface="Georgia" panose="02040502050405020303" pitchFamily="18" charset="0"/>
              </a:rPr>
              <a:t>Nauru</a:t>
            </a:r>
            <a:r>
              <a:rPr lang="en-NZ" sz="2800" dirty="0" smtClean="0">
                <a:solidFill>
                  <a:schemeClr val="bg1"/>
                </a:solidFill>
                <a:latin typeface="Georgia" panose="02040502050405020303" pitchFamily="18" charset="0"/>
              </a:rPr>
              <a:t> (small Pacific island northeast of Australia): trading income from phosphate mining for ecosystem services</a:t>
            </a:r>
            <a:endParaRPr lang="en-NZ" sz="2800" dirty="0">
              <a:solidFill>
                <a:schemeClr val="bg1"/>
              </a:solidFill>
              <a:latin typeface="Georgia" panose="02040502050405020303" pitchFamily="18" charset="0"/>
            </a:endParaRPr>
          </a:p>
          <a:p>
            <a:pPr marL="0" indent="0">
              <a:buNone/>
            </a:pPr>
            <a:endParaRPr lang="en-NZ" dirty="0"/>
          </a:p>
        </p:txBody>
      </p:sp>
    </p:spTree>
    <p:extLst>
      <p:ext uri="{BB962C8B-B14F-4D97-AF65-F5344CB8AC3E}">
        <p14:creationId xmlns:p14="http://schemas.microsoft.com/office/powerpoint/2010/main" val="2999327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b="1" dirty="0" smtClean="0">
                <a:solidFill>
                  <a:schemeClr val="bg1"/>
                </a:solidFill>
                <a:latin typeface="Georgia" panose="02040502050405020303" pitchFamily="18" charset="0"/>
              </a:rPr>
              <a:t>Overview </a:t>
            </a:r>
            <a:endParaRPr lang="en-NZ" sz="3200" b="1" dirty="0">
              <a:solidFill>
                <a:schemeClr val="bg1"/>
              </a:solidFill>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BBFE2518-AC3C-4DA0-8A9E-33CA36CCF765}" type="slidenum">
              <a:rPr lang="en-NZ" smtClean="0"/>
              <a:t>2</a:t>
            </a:fld>
            <a:endParaRPr lang="en-NZ"/>
          </a:p>
        </p:txBody>
      </p:sp>
      <p:sp>
        <p:nvSpPr>
          <p:cNvPr id="4" name="Content Placeholder 3"/>
          <p:cNvSpPr>
            <a:spLocks noGrp="1"/>
          </p:cNvSpPr>
          <p:nvPr>
            <p:ph sz="quarter" idx="13"/>
          </p:nvPr>
        </p:nvSpPr>
        <p:spPr>
          <a:xfrm>
            <a:off x="609600" y="1916832"/>
            <a:ext cx="7924800" cy="3798168"/>
          </a:xfrm>
        </p:spPr>
        <p:txBody>
          <a:bodyPr>
            <a:normAutofit/>
          </a:bodyPr>
          <a:lstStyle/>
          <a:p>
            <a:pPr marL="457200" indent="-457200">
              <a:buClrTx/>
              <a:buFont typeface="+mj-lt"/>
              <a:buAutoNum type="arabicPeriod"/>
            </a:pPr>
            <a:r>
              <a:rPr lang="en-NZ" sz="2400" dirty="0" smtClean="0">
                <a:solidFill>
                  <a:schemeClr val="bg1"/>
                </a:solidFill>
                <a:latin typeface="Georgia" panose="02040502050405020303" pitchFamily="18" charset="0"/>
              </a:rPr>
              <a:t>The trouble with GDP</a:t>
            </a:r>
          </a:p>
          <a:p>
            <a:pPr marL="457200" indent="-457200">
              <a:buClrTx/>
              <a:buFont typeface="+mj-lt"/>
              <a:buAutoNum type="arabicPeriod"/>
            </a:pPr>
            <a:r>
              <a:rPr lang="en-NZ" sz="2400" dirty="0" smtClean="0">
                <a:solidFill>
                  <a:schemeClr val="bg1"/>
                </a:solidFill>
                <a:latin typeface="Georgia" panose="02040502050405020303" pitchFamily="18" charset="0"/>
              </a:rPr>
              <a:t>What is natural capital and why is it so important?</a:t>
            </a:r>
          </a:p>
          <a:p>
            <a:pPr marL="457200" indent="-457200">
              <a:buClrTx/>
              <a:buFont typeface="+mj-lt"/>
              <a:buAutoNum type="arabicPeriod"/>
            </a:pPr>
            <a:r>
              <a:rPr lang="en-NZ" sz="2400" dirty="0" smtClean="0">
                <a:solidFill>
                  <a:schemeClr val="bg1"/>
                </a:solidFill>
                <a:latin typeface="Georgia" panose="02040502050405020303" pitchFamily="18" charset="0"/>
              </a:rPr>
              <a:t>How do we value it?</a:t>
            </a:r>
          </a:p>
          <a:p>
            <a:pPr marL="457200" indent="-457200">
              <a:buClrTx/>
              <a:buFont typeface="+mj-lt"/>
              <a:buAutoNum type="arabicPeriod"/>
            </a:pPr>
            <a:r>
              <a:rPr lang="en-NZ" sz="2400" dirty="0" smtClean="0">
                <a:solidFill>
                  <a:schemeClr val="bg1"/>
                </a:solidFill>
                <a:latin typeface="Georgia" panose="02040502050405020303" pitchFamily="18" charset="0"/>
              </a:rPr>
              <a:t>Why is natural capital declining? Who owns it?</a:t>
            </a:r>
          </a:p>
          <a:p>
            <a:pPr marL="457200" indent="-457200">
              <a:buClrTx/>
              <a:buFont typeface="+mj-lt"/>
              <a:buAutoNum type="arabicPeriod"/>
            </a:pPr>
            <a:r>
              <a:rPr lang="en-NZ" sz="2400" dirty="0" smtClean="0">
                <a:solidFill>
                  <a:schemeClr val="bg1"/>
                </a:solidFill>
                <a:latin typeface="Georgia" panose="02040502050405020303" pitchFamily="18" charset="0"/>
              </a:rPr>
              <a:t>Producing thriving nature in the economy</a:t>
            </a:r>
            <a:endParaRPr lang="en-NZ" sz="2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07661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FE2518-AC3C-4DA0-8A9E-33CA36CCF765}" type="slidenum">
              <a:rPr lang="en-NZ" smtClean="0"/>
              <a:t>20</a:t>
            </a:fld>
            <a:endParaRPr lang="en-NZ"/>
          </a:p>
        </p:txBody>
      </p:sp>
      <p:sp>
        <p:nvSpPr>
          <p:cNvPr id="4" name="Content Placeholder 3"/>
          <p:cNvSpPr>
            <a:spLocks noGrp="1"/>
          </p:cNvSpPr>
          <p:nvPr>
            <p:ph sz="quarter" idx="13"/>
          </p:nvPr>
        </p:nvSpPr>
        <p:spPr/>
        <p:txBody>
          <a:bodyPr/>
          <a:lstStyle/>
          <a:p>
            <a:endParaRPr lang="en-NZ"/>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658"/>
            <a:ext cx="9144000" cy="5631305"/>
          </a:xfrm>
          <a:prstGeom prst="rect">
            <a:avLst/>
          </a:prstGeom>
        </p:spPr>
      </p:pic>
    </p:spTree>
    <p:extLst>
      <p:ext uri="{BB962C8B-B14F-4D97-AF65-F5344CB8AC3E}">
        <p14:creationId xmlns:p14="http://schemas.microsoft.com/office/powerpoint/2010/main" val="4064980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82880" cy="1143000"/>
          </a:xfrm>
        </p:spPr>
        <p:txBody>
          <a:bodyPr/>
          <a:lstStyle/>
          <a:p>
            <a:r>
              <a:rPr lang="en-NZ" sz="3200" b="1" dirty="0" smtClean="0">
                <a:solidFill>
                  <a:prstClr val="black"/>
                </a:solidFill>
                <a:latin typeface="Georgia" panose="02040502050405020303" pitchFamily="18" charset="0"/>
              </a:rPr>
              <a:t>The case for strong sustainability</a:t>
            </a:r>
            <a:endParaRPr lang="en-NZ" dirty="0">
              <a:latin typeface="Georgia" panose="02040502050405020303" pitchFamily="18" charset="0"/>
            </a:endParaRPr>
          </a:p>
        </p:txBody>
      </p:sp>
      <p:sp>
        <p:nvSpPr>
          <p:cNvPr id="3" name="Content Placeholder 2"/>
          <p:cNvSpPr>
            <a:spLocks noGrp="1"/>
          </p:cNvSpPr>
          <p:nvPr>
            <p:ph idx="1"/>
          </p:nvPr>
        </p:nvSpPr>
        <p:spPr>
          <a:xfrm>
            <a:off x="603870" y="1916832"/>
            <a:ext cx="7924800" cy="4536504"/>
          </a:xfrm>
        </p:spPr>
        <p:txBody>
          <a:bodyPr>
            <a:normAutofit/>
          </a:bodyPr>
          <a:lstStyle/>
          <a:p>
            <a:pPr>
              <a:buClrTx/>
            </a:pPr>
            <a:r>
              <a:rPr lang="en-NZ" sz="2400" dirty="0" smtClean="0">
                <a:solidFill>
                  <a:schemeClr val="bg1"/>
                </a:solidFill>
                <a:latin typeface="Georgia" panose="02040502050405020303" pitchFamily="18" charset="0"/>
              </a:rPr>
              <a:t>Lack of sufficient substitutability</a:t>
            </a:r>
          </a:p>
          <a:p>
            <a:pPr>
              <a:buClrTx/>
            </a:pPr>
            <a:r>
              <a:rPr lang="en-NZ" sz="2400" dirty="0" smtClean="0">
                <a:solidFill>
                  <a:schemeClr val="bg1"/>
                </a:solidFill>
                <a:latin typeface="Georgia" panose="02040502050405020303" pitchFamily="18" charset="0"/>
              </a:rPr>
              <a:t>Uncertainty &amp; irreversibility</a:t>
            </a:r>
          </a:p>
          <a:p>
            <a:pPr>
              <a:buClrTx/>
            </a:pPr>
            <a:r>
              <a:rPr lang="en-NZ" sz="2400" u="sng" dirty="0" smtClean="0">
                <a:solidFill>
                  <a:schemeClr val="bg1"/>
                </a:solidFill>
                <a:latin typeface="Georgia" panose="02040502050405020303" pitchFamily="18" charset="0"/>
              </a:rPr>
              <a:t>Intra-generational equity</a:t>
            </a:r>
            <a:r>
              <a:rPr lang="en-NZ" sz="2400" dirty="0" smtClean="0">
                <a:solidFill>
                  <a:schemeClr val="bg1"/>
                </a:solidFill>
                <a:latin typeface="Georgia" panose="02040502050405020303" pitchFamily="18" charset="0"/>
              </a:rPr>
              <a:t>: the poor are often more adversely affected by poor environmental quality than the rich (</a:t>
            </a:r>
            <a:r>
              <a:rPr lang="en-NZ" sz="2400" b="1" dirty="0" smtClean="0">
                <a:solidFill>
                  <a:schemeClr val="bg1"/>
                </a:solidFill>
                <a:latin typeface="Georgia" panose="02040502050405020303" pitchFamily="18" charset="0"/>
              </a:rPr>
              <a:t>Environmental Justice</a:t>
            </a:r>
            <a:r>
              <a:rPr lang="en-NZ" sz="2400" dirty="0" smtClean="0">
                <a:solidFill>
                  <a:schemeClr val="bg1"/>
                </a:solidFill>
                <a:latin typeface="Georgia" panose="02040502050405020303" pitchFamily="18" charset="0"/>
              </a:rPr>
              <a:t>)</a:t>
            </a:r>
          </a:p>
          <a:p>
            <a:pPr>
              <a:buClrTx/>
            </a:pPr>
            <a:r>
              <a:rPr lang="en-NZ" sz="2400" u="sng" dirty="0" smtClean="0">
                <a:solidFill>
                  <a:schemeClr val="bg1"/>
                </a:solidFill>
                <a:latin typeface="Georgia" panose="02040502050405020303" pitchFamily="18" charset="0"/>
              </a:rPr>
              <a:t>Inter-generational equity</a:t>
            </a:r>
            <a:r>
              <a:rPr lang="en-NZ" sz="2400" dirty="0" smtClean="0">
                <a:solidFill>
                  <a:schemeClr val="bg1"/>
                </a:solidFill>
                <a:latin typeface="Georgia" panose="02040502050405020303" pitchFamily="18" charset="0"/>
              </a:rPr>
              <a:t>: what do we ‘owe’ future generations?</a:t>
            </a:r>
            <a:endParaRPr lang="en-NZ" sz="2400" dirty="0">
              <a:solidFill>
                <a:schemeClr val="bg1"/>
              </a:solidFill>
              <a:latin typeface="Georgia" panose="02040502050405020303" pitchFamily="18" charset="0"/>
            </a:endParaRPr>
          </a:p>
          <a:p>
            <a:pPr marL="0" indent="0">
              <a:buNone/>
            </a:pPr>
            <a:endParaRPr lang="en-NZ" sz="2000" dirty="0"/>
          </a:p>
        </p:txBody>
      </p:sp>
    </p:spTree>
    <p:extLst>
      <p:ext uri="{BB962C8B-B14F-4D97-AF65-F5344CB8AC3E}">
        <p14:creationId xmlns:p14="http://schemas.microsoft.com/office/powerpoint/2010/main" val="2290050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20" y="1772816"/>
            <a:ext cx="8223051" cy="1143000"/>
          </a:xfrm>
        </p:spPr>
        <p:txBody>
          <a:bodyPr/>
          <a:lstStyle/>
          <a:p>
            <a:pPr marL="514350" indent="-514350">
              <a:buFont typeface="+mj-lt"/>
              <a:buAutoNum type="arabicPeriod" startAt="3"/>
            </a:pPr>
            <a:r>
              <a:rPr lang="en-NZ" sz="3600" b="1" dirty="0" smtClean="0">
                <a:solidFill>
                  <a:schemeClr val="bg1"/>
                </a:solidFill>
                <a:latin typeface="Georgia" panose="02040502050405020303" pitchFamily="18" charset="0"/>
              </a:rPr>
              <a:t>How do we value natural capital?</a:t>
            </a:r>
            <a:endParaRPr lang="en-NZ" sz="3600" b="1" dirty="0">
              <a:solidFill>
                <a:schemeClr val="bg1"/>
              </a:solidFill>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BBFE2518-AC3C-4DA0-8A9E-33CA36CCF765}" type="slidenum">
              <a:rPr lang="en-NZ" smtClean="0"/>
              <a:t>22</a:t>
            </a:fld>
            <a:endParaRPr lang="en-NZ"/>
          </a:p>
        </p:txBody>
      </p:sp>
    </p:spTree>
    <p:extLst>
      <p:ext uri="{BB962C8B-B14F-4D97-AF65-F5344CB8AC3E}">
        <p14:creationId xmlns:p14="http://schemas.microsoft.com/office/powerpoint/2010/main" val="3224059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8" y="311721"/>
            <a:ext cx="2520280" cy="3082354"/>
          </a:xfrm>
        </p:spPr>
        <p:txBody>
          <a:bodyPr>
            <a:noAutofit/>
          </a:bodyPr>
          <a:lstStyle/>
          <a:p>
            <a:r>
              <a:rPr lang="en-NZ" sz="2000" dirty="0" smtClean="0">
                <a:solidFill>
                  <a:schemeClr val="bg1"/>
                </a:solidFill>
                <a:latin typeface="Georgia" panose="02040502050405020303" pitchFamily="18" charset="0"/>
              </a:rPr>
              <a:t>Indicators for Natural Capital in New Zealand’s </a:t>
            </a:r>
            <a:r>
              <a:rPr lang="en-NZ" sz="2000" b="1" dirty="0" smtClean="0">
                <a:solidFill>
                  <a:schemeClr val="bg1"/>
                </a:solidFill>
                <a:latin typeface="Georgia" panose="02040502050405020303" pitchFamily="18" charset="0"/>
              </a:rPr>
              <a:t>Living Standard framework</a:t>
            </a:r>
            <a:r>
              <a:rPr lang="en-NZ" sz="2000" dirty="0" smtClean="0">
                <a:solidFill>
                  <a:schemeClr val="bg1"/>
                </a:solidFill>
                <a:latin typeface="Georgia" panose="02040502050405020303" pitchFamily="18" charset="0"/>
              </a:rPr>
              <a:t>?</a:t>
            </a:r>
            <a:r>
              <a:rPr lang="en-NZ" sz="2400" dirty="0" smtClean="0">
                <a:solidFill>
                  <a:schemeClr val="bg1"/>
                </a:solidFill>
                <a:latin typeface="Georgia" panose="02040502050405020303" pitchFamily="18" charset="0"/>
              </a:rPr>
              <a:t/>
            </a:r>
            <a:br>
              <a:rPr lang="en-NZ" sz="2400" dirty="0" smtClean="0">
                <a:solidFill>
                  <a:schemeClr val="bg1"/>
                </a:solidFill>
                <a:latin typeface="Georgia" panose="02040502050405020303" pitchFamily="18" charset="0"/>
              </a:rPr>
            </a:br>
            <a:r>
              <a:rPr lang="en-NZ" sz="2400" dirty="0">
                <a:solidFill>
                  <a:schemeClr val="bg1"/>
                </a:solidFill>
                <a:latin typeface="Georgia" panose="02040502050405020303" pitchFamily="18" charset="0"/>
              </a:rPr>
              <a:t/>
            </a:r>
            <a:br>
              <a:rPr lang="en-NZ" sz="2400" dirty="0">
                <a:solidFill>
                  <a:schemeClr val="bg1"/>
                </a:solidFill>
                <a:latin typeface="Georgia" panose="02040502050405020303" pitchFamily="18" charset="0"/>
              </a:rPr>
            </a:br>
            <a:endParaRPr lang="en-NZ" sz="2400" dirty="0">
              <a:solidFill>
                <a:schemeClr val="bg1"/>
              </a:solidFill>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2627784" y="332656"/>
            <a:ext cx="6516216" cy="6397560"/>
          </a:xfrm>
          <a:prstGeom prst="rect">
            <a:avLst/>
          </a:prstGeom>
        </p:spPr>
      </p:pic>
    </p:spTree>
    <p:extLst>
      <p:ext uri="{BB962C8B-B14F-4D97-AF65-F5344CB8AC3E}">
        <p14:creationId xmlns:p14="http://schemas.microsoft.com/office/powerpoint/2010/main" val="4083650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400" b="1" dirty="0" err="1" smtClean="0">
                <a:solidFill>
                  <a:schemeClr val="bg1"/>
                </a:solidFill>
                <a:latin typeface="Georgia" panose="02040502050405020303" pitchFamily="18" charset="0"/>
              </a:rPr>
              <a:t>Prof.</a:t>
            </a:r>
            <a:r>
              <a:rPr lang="en-NZ" sz="2400" b="1" dirty="0" smtClean="0">
                <a:solidFill>
                  <a:schemeClr val="bg1"/>
                </a:solidFill>
                <a:latin typeface="Georgia" panose="02040502050405020303" pitchFamily="18" charset="0"/>
              </a:rPr>
              <a:t> David Pearce </a:t>
            </a:r>
            <a:r>
              <a:rPr lang="en-NZ" sz="2400" dirty="0" smtClean="0">
                <a:solidFill>
                  <a:schemeClr val="bg1"/>
                </a:solidFill>
                <a:latin typeface="Georgia" panose="02040502050405020303" pitchFamily="18" charset="0"/>
              </a:rPr>
              <a:t>(economist) argued </a:t>
            </a:r>
            <a:r>
              <a:rPr lang="en-NZ" sz="2400" dirty="0">
                <a:solidFill>
                  <a:schemeClr val="bg1"/>
                </a:solidFill>
                <a:latin typeface="Georgia" panose="02040502050405020303" pitchFamily="18" charset="0"/>
              </a:rPr>
              <a:t>that the environment is "</a:t>
            </a:r>
            <a:r>
              <a:rPr lang="en-NZ" sz="2400" dirty="0" smtClean="0">
                <a:solidFill>
                  <a:schemeClr val="bg1"/>
                </a:solidFill>
                <a:latin typeface="Georgia" panose="02040502050405020303" pitchFamily="18" charset="0"/>
              </a:rPr>
              <a:t>under-priced“ and developed the </a:t>
            </a:r>
            <a:r>
              <a:rPr lang="en-NZ" sz="2400" b="1" dirty="0" smtClean="0">
                <a:solidFill>
                  <a:schemeClr val="bg1"/>
                </a:solidFill>
                <a:latin typeface="Georgia" panose="02040502050405020303" pitchFamily="18" charset="0"/>
              </a:rPr>
              <a:t>TEV </a:t>
            </a:r>
            <a:r>
              <a:rPr lang="en-NZ" sz="2400" dirty="0" smtClean="0">
                <a:solidFill>
                  <a:schemeClr val="bg1"/>
                </a:solidFill>
                <a:latin typeface="Georgia" panose="02040502050405020303" pitchFamily="18" charset="0"/>
              </a:rPr>
              <a:t>framework</a:t>
            </a:r>
            <a:endParaRPr lang="en-NZ" sz="2400" dirty="0">
              <a:solidFill>
                <a:schemeClr val="bg1"/>
              </a:solidFill>
              <a:latin typeface="Georgia" panose="020405020504050203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763427"/>
            <a:ext cx="3384376" cy="50765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49492"/>
            <a:ext cx="3384376" cy="5297826"/>
          </a:xfrm>
          <a:prstGeom prst="rect">
            <a:avLst/>
          </a:prstGeom>
        </p:spPr>
      </p:pic>
    </p:spTree>
    <p:extLst>
      <p:ext uri="{BB962C8B-B14F-4D97-AF65-F5344CB8AC3E}">
        <p14:creationId xmlns:p14="http://schemas.microsoft.com/office/powerpoint/2010/main" val="3432798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chemeClr val="bg1"/>
                </a:solidFill>
                <a:latin typeface="Georgia" panose="02040502050405020303" pitchFamily="18" charset="0"/>
              </a:rPr>
              <a:t>Total Economic value (TEV)</a:t>
            </a:r>
            <a:endParaRPr lang="en-NZ" b="1" dirty="0">
              <a:solidFill>
                <a:schemeClr val="bg1"/>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BBFE2518-AC3C-4DA0-8A9E-33CA36CCF765}" type="slidenum">
              <a:rPr lang="en-NZ" smtClean="0"/>
              <a:t>25</a:t>
            </a:fld>
            <a:endParaRPr lang="en-NZ"/>
          </a:p>
        </p:txBody>
      </p:sp>
      <p:sp>
        <p:nvSpPr>
          <p:cNvPr id="4" name="Content Placeholder 3"/>
          <p:cNvSpPr>
            <a:spLocks noGrp="1"/>
          </p:cNvSpPr>
          <p:nvPr>
            <p:ph sz="quarter" idx="13"/>
          </p:nvPr>
        </p:nvSpPr>
        <p:spPr>
          <a:xfrm>
            <a:off x="609600" y="2276872"/>
            <a:ext cx="7924800" cy="3744416"/>
          </a:xfrm>
        </p:spPr>
        <p:txBody>
          <a:bodyPr>
            <a:normAutofit/>
          </a:bodyPr>
          <a:lstStyle/>
          <a:p>
            <a:pPr marL="0" indent="0">
              <a:buNone/>
            </a:pPr>
            <a:r>
              <a:rPr lang="en-NZ" sz="2400" b="1" dirty="0" smtClean="0">
                <a:solidFill>
                  <a:schemeClr val="bg1"/>
                </a:solidFill>
                <a:latin typeface="Georgia" panose="02040502050405020303" pitchFamily="18" charset="0"/>
              </a:rPr>
              <a:t>TEV = Use value + Non-use value + Option value</a:t>
            </a:r>
          </a:p>
          <a:p>
            <a:pPr marL="0" indent="0">
              <a:buNone/>
            </a:pPr>
            <a:endParaRPr lang="en-NZ" sz="2400" b="1" dirty="0">
              <a:solidFill>
                <a:schemeClr val="bg1"/>
              </a:solidFill>
              <a:latin typeface="Georgia" panose="02040502050405020303" pitchFamily="18" charset="0"/>
            </a:endParaRPr>
          </a:p>
          <a:p>
            <a:pPr marL="0" indent="0">
              <a:buNone/>
            </a:pPr>
            <a:endParaRPr lang="en-NZ" sz="2400" dirty="0" smtClean="0">
              <a:solidFill>
                <a:schemeClr val="bg1"/>
              </a:solidFill>
              <a:latin typeface="Georgia" panose="02040502050405020303" pitchFamily="18" charset="0"/>
            </a:endParaRPr>
          </a:p>
          <a:p>
            <a:pPr marL="0" indent="0">
              <a:buNone/>
            </a:pPr>
            <a:endParaRPr lang="en-NZ" sz="2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450924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solidFill>
                <a:latin typeface="Georgia" panose="02040502050405020303" pitchFamily="18" charset="0"/>
              </a:rPr>
              <a:t>What’s the value of a polar bear?</a:t>
            </a:r>
            <a:endParaRPr lang="en-NZ" dirty="0">
              <a:solidFill>
                <a:schemeClr val="bg1"/>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BBFE2518-AC3C-4DA0-8A9E-33CA36CCF765}" type="slidenum">
              <a:rPr lang="en-NZ" smtClean="0"/>
              <a:t>26</a:t>
            </a:fld>
            <a:endParaRPr lang="en-NZ"/>
          </a:p>
        </p:txBody>
      </p:sp>
      <p:pic>
        <p:nvPicPr>
          <p:cNvPr id="5" name="Picture 2" descr="http://www.polarbearsinternational.org/sites/default/files/styles/media_full/public/00473-10104_0.jpg?itok=uv9Mr5r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8679"/>
            <a:ext cx="9144000" cy="479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63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Slide Number Placeholder 2"/>
          <p:cNvSpPr>
            <a:spLocks noGrp="1"/>
          </p:cNvSpPr>
          <p:nvPr>
            <p:ph type="sldNum" sz="quarter" idx="12"/>
          </p:nvPr>
        </p:nvSpPr>
        <p:spPr/>
        <p:txBody>
          <a:bodyPr/>
          <a:lstStyle/>
          <a:p>
            <a:fld id="{BBFE2518-AC3C-4DA0-8A9E-33CA36CCF765}" type="slidenum">
              <a:rPr lang="en-NZ" smtClean="0"/>
              <a:t>27</a:t>
            </a:fld>
            <a:endParaRPr lang="en-NZ"/>
          </a:p>
        </p:txBody>
      </p:sp>
      <p:sp>
        <p:nvSpPr>
          <p:cNvPr id="4" name="Content Placeholder 3"/>
          <p:cNvSpPr>
            <a:spLocks noGrp="1"/>
          </p:cNvSpPr>
          <p:nvPr>
            <p:ph sz="quarter" idx="13"/>
          </p:nvPr>
        </p:nvSpPr>
        <p:spPr/>
        <p:txBody>
          <a:bodyPr/>
          <a:lstStyle/>
          <a:p>
            <a:endParaRPr lang="en-N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8064896" cy="683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743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50106"/>
          </a:xfrm>
        </p:spPr>
        <p:txBody>
          <a:bodyPr/>
          <a:lstStyle/>
          <a:p>
            <a:r>
              <a:rPr lang="en-NZ" dirty="0" smtClean="0">
                <a:solidFill>
                  <a:schemeClr val="bg1"/>
                </a:solidFill>
                <a:latin typeface="Georgia" panose="02040502050405020303" pitchFamily="18" charset="0"/>
              </a:rPr>
              <a:t>Methods for valuation</a:t>
            </a:r>
            <a:endParaRPr lang="en-NZ" dirty="0">
              <a:solidFill>
                <a:schemeClr val="bg1"/>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BBFE2518-AC3C-4DA0-8A9E-33CA36CCF765}" type="slidenum">
              <a:rPr lang="en-NZ" smtClean="0"/>
              <a:t>28</a:t>
            </a:fld>
            <a:endParaRPr lang="en-NZ"/>
          </a:p>
        </p:txBody>
      </p:sp>
      <p:sp>
        <p:nvSpPr>
          <p:cNvPr id="4" name="Content Placeholder 3"/>
          <p:cNvSpPr>
            <a:spLocks noGrp="1"/>
          </p:cNvSpPr>
          <p:nvPr>
            <p:ph sz="quarter" idx="13"/>
          </p:nvPr>
        </p:nvSpPr>
        <p:spPr/>
        <p:txBody>
          <a:bodyPr>
            <a:normAutofit/>
          </a:bodyPr>
          <a:lstStyle/>
          <a:p>
            <a:pPr marL="0" indent="0">
              <a:buNone/>
            </a:pPr>
            <a:r>
              <a:rPr lang="en-NZ" sz="2400" u="sng" dirty="0" smtClean="0">
                <a:solidFill>
                  <a:schemeClr val="bg1"/>
                </a:solidFill>
                <a:latin typeface="Georgia" panose="02040502050405020303" pitchFamily="18" charset="0"/>
              </a:rPr>
              <a:t>Many</a:t>
            </a:r>
            <a:r>
              <a:rPr lang="en-NZ" sz="2400" dirty="0" smtClean="0">
                <a:solidFill>
                  <a:schemeClr val="bg1"/>
                </a:solidFill>
                <a:latin typeface="Georgia" panose="02040502050405020303" pitchFamily="18" charset="0"/>
              </a:rPr>
              <a:t> different methods, e.g.</a:t>
            </a:r>
          </a:p>
          <a:p>
            <a:pPr marL="0" indent="0">
              <a:buNone/>
            </a:pPr>
            <a:endParaRPr lang="en-NZ" sz="2400" dirty="0">
              <a:solidFill>
                <a:schemeClr val="bg1"/>
              </a:solidFill>
              <a:latin typeface="Georgia" panose="02040502050405020303" pitchFamily="18" charset="0"/>
            </a:endParaRPr>
          </a:p>
          <a:p>
            <a:pPr marL="0" indent="0">
              <a:buNone/>
            </a:pPr>
            <a:r>
              <a:rPr lang="en-NZ" sz="2400" b="1" dirty="0" smtClean="0">
                <a:solidFill>
                  <a:schemeClr val="bg1"/>
                </a:solidFill>
                <a:latin typeface="Georgia" panose="02040502050405020303" pitchFamily="18" charset="0"/>
              </a:rPr>
              <a:t>Contingent valuation</a:t>
            </a:r>
            <a:r>
              <a:rPr lang="en-NZ" sz="2400" dirty="0" smtClean="0">
                <a:solidFill>
                  <a:schemeClr val="bg1"/>
                </a:solidFill>
                <a:latin typeface="Georgia" panose="02040502050405020303" pitchFamily="18" charset="0"/>
              </a:rPr>
              <a:t>: Surveys asking people how much they are willing to pay to preserve the Polar bear</a:t>
            </a:r>
          </a:p>
          <a:p>
            <a:pPr marL="0" indent="0">
              <a:buNone/>
            </a:pPr>
            <a:endParaRPr lang="en-NZ" sz="2400" dirty="0" smtClean="0">
              <a:solidFill>
                <a:schemeClr val="bg1"/>
              </a:solidFill>
              <a:latin typeface="Georgia" panose="02040502050405020303" pitchFamily="18" charset="0"/>
            </a:endParaRPr>
          </a:p>
          <a:p>
            <a:pPr marL="0" indent="0">
              <a:buNone/>
            </a:pPr>
            <a:r>
              <a:rPr lang="en-NZ" sz="2400" b="1" dirty="0" smtClean="0">
                <a:solidFill>
                  <a:schemeClr val="bg1"/>
                </a:solidFill>
                <a:latin typeface="Georgia" panose="02040502050405020303" pitchFamily="18" charset="0"/>
              </a:rPr>
              <a:t>Travel cost method</a:t>
            </a:r>
            <a:r>
              <a:rPr lang="en-NZ" sz="2400" dirty="0" smtClean="0">
                <a:solidFill>
                  <a:schemeClr val="bg1"/>
                </a:solidFill>
                <a:latin typeface="Georgia" panose="02040502050405020303" pitchFamily="18" charset="0"/>
              </a:rPr>
              <a:t>: Asking people how many trips they take to the Arctic to see Polar bears and how far they travel</a:t>
            </a:r>
            <a:endParaRPr lang="en-NZ" sz="2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262267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32656"/>
            <a:ext cx="7886700" cy="5844307"/>
          </a:xfrm>
        </p:spPr>
        <p:txBody>
          <a:bodyPr/>
          <a:lstStyle/>
          <a:p>
            <a:pPr marL="0" indent="0">
              <a:buNone/>
            </a:pPr>
            <a:r>
              <a:rPr lang="en-NZ" sz="2000" u="sng" dirty="0" smtClean="0">
                <a:solidFill>
                  <a:schemeClr val="bg1"/>
                </a:solidFill>
                <a:latin typeface="Georgia" panose="02040502050405020303" pitchFamily="18" charset="0"/>
              </a:rPr>
              <a:t>Recent study estimates the value of the beaches at Mount </a:t>
            </a:r>
            <a:r>
              <a:rPr lang="en-NZ" sz="2000" u="sng" dirty="0" err="1" smtClean="0">
                <a:solidFill>
                  <a:schemeClr val="bg1"/>
                </a:solidFill>
                <a:latin typeface="Georgia" panose="02040502050405020303" pitchFamily="18" charset="0"/>
              </a:rPr>
              <a:t>Maunganui</a:t>
            </a:r>
            <a:r>
              <a:rPr lang="en-NZ" sz="2000" u="sng" dirty="0" smtClean="0">
                <a:solidFill>
                  <a:schemeClr val="bg1"/>
                </a:solidFill>
                <a:latin typeface="Georgia" panose="02040502050405020303" pitchFamily="18" charset="0"/>
              </a:rPr>
              <a:t>:</a:t>
            </a:r>
            <a:endParaRPr lang="en-NZ" sz="2000" dirty="0" smtClean="0">
              <a:solidFill>
                <a:schemeClr val="bg1"/>
              </a:solidFill>
              <a:latin typeface="Georgia" panose="02040502050405020303" pitchFamily="18" charset="0"/>
            </a:endParaRPr>
          </a:p>
          <a:p>
            <a:pPr>
              <a:spcAft>
                <a:spcPts val="600"/>
              </a:spcAft>
            </a:pPr>
            <a:r>
              <a:rPr lang="en-NZ" sz="2000" dirty="0" smtClean="0">
                <a:solidFill>
                  <a:schemeClr val="bg1"/>
                </a:solidFill>
                <a:latin typeface="Georgia" panose="02040502050405020303" pitchFamily="18" charset="0"/>
              </a:rPr>
              <a:t>In person surveys of current users over course of two weeks in Jan/Feb 2021 </a:t>
            </a:r>
          </a:p>
          <a:p>
            <a:pPr>
              <a:spcAft>
                <a:spcPts val="600"/>
              </a:spcAft>
            </a:pPr>
            <a:r>
              <a:rPr lang="en-NZ" sz="2000" dirty="0" smtClean="0">
                <a:solidFill>
                  <a:schemeClr val="bg1"/>
                </a:solidFill>
                <a:latin typeface="Georgia" panose="02040502050405020303" pitchFamily="18" charset="0"/>
              </a:rPr>
              <a:t>434 beach goers were approached at random (over 18 years of age)</a:t>
            </a:r>
          </a:p>
          <a:p>
            <a:pPr>
              <a:spcAft>
                <a:spcPts val="600"/>
              </a:spcAft>
            </a:pPr>
            <a:r>
              <a:rPr lang="en-NZ" sz="2000" dirty="0" smtClean="0">
                <a:solidFill>
                  <a:schemeClr val="bg1"/>
                </a:solidFill>
                <a:latin typeface="Georgia" panose="02040502050405020303" pitchFamily="18" charset="0"/>
              </a:rPr>
              <a:t>193 </a:t>
            </a:r>
            <a:r>
              <a:rPr lang="en-NZ" sz="2000" dirty="0" err="1" smtClean="0">
                <a:solidFill>
                  <a:schemeClr val="bg1"/>
                </a:solidFill>
                <a:latin typeface="Georgia" panose="02040502050405020303" pitchFamily="18" charset="0"/>
              </a:rPr>
              <a:t>usuable</a:t>
            </a:r>
            <a:r>
              <a:rPr lang="en-NZ" sz="2000" dirty="0" smtClean="0">
                <a:solidFill>
                  <a:schemeClr val="bg1"/>
                </a:solidFill>
                <a:latin typeface="Georgia" panose="02040502050405020303" pitchFamily="18" charset="0"/>
              </a:rPr>
              <a:t> responses (44.5% response rate)</a:t>
            </a:r>
          </a:p>
          <a:p>
            <a:pPr>
              <a:spcAft>
                <a:spcPts val="600"/>
              </a:spcAft>
            </a:pPr>
            <a:r>
              <a:rPr lang="en-NZ" sz="2000" dirty="0" smtClean="0">
                <a:solidFill>
                  <a:schemeClr val="bg1"/>
                </a:solidFill>
                <a:latin typeface="Georgia" panose="02040502050405020303" pitchFamily="18" charset="0"/>
              </a:rPr>
              <a:t>Questions included</a:t>
            </a:r>
          </a:p>
          <a:p>
            <a:pPr lvl="1"/>
            <a:r>
              <a:rPr lang="en-NZ" sz="2000" dirty="0" smtClean="0">
                <a:solidFill>
                  <a:schemeClr val="bg1"/>
                </a:solidFill>
                <a:latin typeface="Georgia" panose="02040502050405020303" pitchFamily="18" charset="0"/>
              </a:rPr>
              <a:t>What type of transportation was used</a:t>
            </a:r>
          </a:p>
          <a:p>
            <a:pPr lvl="1"/>
            <a:r>
              <a:rPr lang="en-NZ" sz="2000" dirty="0" smtClean="0">
                <a:solidFill>
                  <a:schemeClr val="bg1"/>
                </a:solidFill>
                <a:latin typeface="Georgia" panose="02040502050405020303" pitchFamily="18" charset="0"/>
              </a:rPr>
              <a:t>Where from did respondents travel</a:t>
            </a:r>
          </a:p>
          <a:p>
            <a:pPr lvl="1"/>
            <a:r>
              <a:rPr lang="en-NZ" sz="2000" dirty="0" smtClean="0">
                <a:solidFill>
                  <a:schemeClr val="bg1"/>
                </a:solidFill>
                <a:latin typeface="Georgia" panose="02040502050405020303" pitchFamily="18" charset="0"/>
              </a:rPr>
              <a:t>Where did respondents stay (accommodation)</a:t>
            </a:r>
          </a:p>
          <a:p>
            <a:pPr lvl="1"/>
            <a:r>
              <a:rPr lang="en-NZ" sz="2000" dirty="0" smtClean="0">
                <a:solidFill>
                  <a:schemeClr val="bg1"/>
                </a:solidFill>
                <a:latin typeface="Georgia" panose="02040502050405020303" pitchFamily="18" charset="0"/>
              </a:rPr>
              <a:t>Travel party size </a:t>
            </a:r>
          </a:p>
          <a:p>
            <a:pPr lvl="1"/>
            <a:r>
              <a:rPr lang="en-NZ" sz="2000" dirty="0" smtClean="0">
                <a:solidFill>
                  <a:schemeClr val="bg1"/>
                </a:solidFill>
                <a:latin typeface="Georgia" panose="02040502050405020303" pitchFamily="18" charset="0"/>
              </a:rPr>
              <a:t>Socio-demographic information (education level, gender, employment status, annual household income, age)</a:t>
            </a:r>
          </a:p>
          <a:p>
            <a:pPr marL="342900" lvl="1" indent="0">
              <a:buNone/>
            </a:pPr>
            <a:endParaRPr lang="en-NZ" dirty="0" smtClean="0"/>
          </a:p>
          <a:p>
            <a:pPr lvl="1"/>
            <a:endParaRPr lang="en-NZ" dirty="0"/>
          </a:p>
        </p:txBody>
      </p:sp>
    </p:spTree>
    <p:extLst>
      <p:ext uri="{BB962C8B-B14F-4D97-AF65-F5344CB8AC3E}">
        <p14:creationId xmlns:p14="http://schemas.microsoft.com/office/powerpoint/2010/main" val="15751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1412776"/>
            <a:ext cx="7924800" cy="3600400"/>
          </a:xfrm>
        </p:spPr>
        <p:txBody>
          <a:bodyPr/>
          <a:lstStyle/>
          <a:p>
            <a:pPr marL="514350" indent="-514350">
              <a:buFont typeface="+mj-lt"/>
              <a:buAutoNum type="arabicPeriod"/>
            </a:pPr>
            <a:r>
              <a:rPr lang="en-NZ" sz="3600" b="1" dirty="0" smtClean="0">
                <a:solidFill>
                  <a:schemeClr val="bg1"/>
                </a:solidFill>
                <a:latin typeface="Georgia" panose="02040502050405020303" pitchFamily="18" charset="0"/>
              </a:rPr>
              <a:t>The trouble with </a:t>
            </a:r>
            <a:r>
              <a:rPr lang="en-NZ" sz="3600" b="1" dirty="0" err="1" smtClean="0">
                <a:solidFill>
                  <a:schemeClr val="bg1"/>
                </a:solidFill>
                <a:latin typeface="Georgia" panose="02040502050405020303" pitchFamily="18" charset="0"/>
              </a:rPr>
              <a:t>GDp</a:t>
            </a:r>
            <a:r>
              <a:rPr lang="en-NZ" sz="3600" b="1" dirty="0" smtClean="0">
                <a:solidFill>
                  <a:schemeClr val="bg1"/>
                </a:solidFill>
                <a:latin typeface="Georgia" panose="02040502050405020303" pitchFamily="18" charset="0"/>
              </a:rPr>
              <a:t/>
            </a:r>
            <a:br>
              <a:rPr lang="en-NZ" sz="3600" b="1" dirty="0" smtClean="0">
                <a:solidFill>
                  <a:schemeClr val="bg1"/>
                </a:solidFill>
                <a:latin typeface="Georgia" panose="02040502050405020303" pitchFamily="18" charset="0"/>
              </a:rPr>
            </a:br>
            <a:r>
              <a:rPr lang="en-NZ" sz="3600" b="1" dirty="0">
                <a:solidFill>
                  <a:schemeClr val="bg1"/>
                </a:solidFill>
                <a:latin typeface="Georgia" panose="02040502050405020303" pitchFamily="18" charset="0"/>
              </a:rPr>
              <a:t/>
            </a:r>
            <a:br>
              <a:rPr lang="en-NZ" sz="3600" b="1" dirty="0">
                <a:solidFill>
                  <a:schemeClr val="bg1"/>
                </a:solidFill>
                <a:latin typeface="Georgia" panose="02040502050405020303" pitchFamily="18" charset="0"/>
              </a:rPr>
            </a:br>
            <a:r>
              <a:rPr lang="en-NZ" sz="3600" b="1" dirty="0" smtClean="0">
                <a:solidFill>
                  <a:schemeClr val="bg1"/>
                </a:solidFill>
                <a:latin typeface="Georgia" panose="02040502050405020303" pitchFamily="18" charset="0"/>
              </a:rPr>
              <a:t/>
            </a:r>
            <a:br>
              <a:rPr lang="en-NZ" sz="3600" b="1" dirty="0" smtClean="0">
                <a:solidFill>
                  <a:schemeClr val="bg1"/>
                </a:solidFill>
                <a:latin typeface="Georgia" panose="02040502050405020303" pitchFamily="18" charset="0"/>
              </a:rPr>
            </a:br>
            <a:r>
              <a:rPr lang="en-US" altLang="en-US" sz="2400" dirty="0">
                <a:solidFill>
                  <a:schemeClr val="bg1"/>
                </a:solidFill>
                <a:latin typeface="Georgia" panose="02040502050405020303" pitchFamily="18" charset="0"/>
              </a:rPr>
              <a:t>GDP is the market value of all final goods and services </a:t>
            </a:r>
            <a:r>
              <a:rPr lang="en-US" altLang="en-US" sz="2400" b="1" dirty="0">
                <a:solidFill>
                  <a:schemeClr val="bg1"/>
                </a:solidFill>
                <a:latin typeface="Georgia" panose="02040502050405020303" pitchFamily="18" charset="0"/>
              </a:rPr>
              <a:t>produced</a:t>
            </a:r>
            <a:r>
              <a:rPr lang="en-US" altLang="en-US" sz="2400" dirty="0">
                <a:solidFill>
                  <a:schemeClr val="bg1"/>
                </a:solidFill>
                <a:latin typeface="Georgia" panose="02040502050405020303" pitchFamily="18" charset="0"/>
              </a:rPr>
              <a:t> within a country in a given period of time</a:t>
            </a:r>
            <a:r>
              <a:rPr lang="en-US" altLang="en-US" sz="3600" dirty="0">
                <a:solidFill>
                  <a:srgbClr val="C00000"/>
                </a:solidFill>
                <a:latin typeface="Calibri" panose="020F0502020204030204" pitchFamily="34" charset="0"/>
              </a:rPr>
              <a:t/>
            </a:r>
            <a:br>
              <a:rPr lang="en-US" altLang="en-US" sz="3600" dirty="0">
                <a:solidFill>
                  <a:srgbClr val="C00000"/>
                </a:solidFill>
                <a:latin typeface="Calibri" panose="020F0502020204030204" pitchFamily="34" charset="0"/>
              </a:rPr>
            </a:br>
            <a:endParaRPr lang="en-NZ" sz="3600" b="1" dirty="0">
              <a:solidFill>
                <a:schemeClr val="bg1"/>
              </a:solidFill>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BBFE2518-AC3C-4DA0-8A9E-33CA36CCF765}" type="slidenum">
              <a:rPr lang="en-NZ" smtClean="0"/>
              <a:t>3</a:t>
            </a:fld>
            <a:endParaRPr lang="en-NZ"/>
          </a:p>
        </p:txBody>
      </p:sp>
    </p:spTree>
    <p:extLst>
      <p:ext uri="{BB962C8B-B14F-4D97-AF65-F5344CB8AC3E}">
        <p14:creationId xmlns:p14="http://schemas.microsoft.com/office/powerpoint/2010/main" val="973624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08720"/>
            <a:ext cx="7924800" cy="5217443"/>
          </a:xfrm>
        </p:spPr>
        <p:txBody>
          <a:bodyPr/>
          <a:lstStyle/>
          <a:p>
            <a:pPr marL="0" indent="0">
              <a:buNone/>
            </a:pPr>
            <a:r>
              <a:rPr lang="en-NZ" sz="2400" dirty="0" smtClean="0">
                <a:solidFill>
                  <a:schemeClr val="bg1"/>
                </a:solidFill>
                <a:latin typeface="Georgia" panose="02040502050405020303" pitchFamily="18" charset="0"/>
              </a:rPr>
              <a:t>Economic value of Mount Manganui beaches: </a:t>
            </a:r>
          </a:p>
          <a:p>
            <a:pPr marL="0" indent="0">
              <a:buNone/>
            </a:pPr>
            <a:r>
              <a:rPr lang="en-NZ" sz="2400" b="1" dirty="0" smtClean="0">
                <a:solidFill>
                  <a:schemeClr val="bg1"/>
                </a:solidFill>
                <a:latin typeface="Georgia" panose="02040502050405020303" pitchFamily="18" charset="0"/>
              </a:rPr>
              <a:t>NZD </a:t>
            </a:r>
            <a:r>
              <a:rPr lang="en-NZ" sz="2400" b="1" dirty="0">
                <a:solidFill>
                  <a:schemeClr val="bg1"/>
                </a:solidFill>
                <a:latin typeface="Georgia" panose="02040502050405020303" pitchFamily="18" charset="0"/>
              </a:rPr>
              <a:t>77.78 </a:t>
            </a:r>
            <a:r>
              <a:rPr lang="en-NZ" sz="2400" b="1" dirty="0" smtClean="0">
                <a:solidFill>
                  <a:schemeClr val="bg1"/>
                </a:solidFill>
                <a:latin typeface="Georgia" panose="02040502050405020303" pitchFamily="18" charset="0"/>
              </a:rPr>
              <a:t>million</a:t>
            </a:r>
          </a:p>
          <a:p>
            <a:pPr marL="0" indent="0">
              <a:buNone/>
            </a:pPr>
            <a:endParaRPr lang="en-NZ" sz="2400" b="1" dirty="0">
              <a:solidFill>
                <a:schemeClr val="bg1"/>
              </a:solidFill>
              <a:latin typeface="Georgia" panose="02040502050405020303" pitchFamily="18" charset="0"/>
            </a:endParaRPr>
          </a:p>
          <a:p>
            <a:pPr marL="0" indent="0">
              <a:buNone/>
            </a:pPr>
            <a:r>
              <a:rPr lang="en-NZ" sz="2400" dirty="0" smtClean="0">
                <a:solidFill>
                  <a:schemeClr val="bg1"/>
                </a:solidFill>
                <a:latin typeface="Georgia" panose="02040502050405020303" pitchFamily="18" charset="0"/>
              </a:rPr>
              <a:t>Another example: in 1997, researchers estimated that the world’s ecosystem services are worth </a:t>
            </a:r>
            <a:r>
              <a:rPr lang="en-NZ" altLang="en-US" sz="2400" b="1" dirty="0">
                <a:solidFill>
                  <a:schemeClr val="bg1"/>
                </a:solidFill>
                <a:latin typeface="Georgia" panose="02040502050405020303" pitchFamily="18" charset="0"/>
              </a:rPr>
              <a:t>US$16-54 trillion per year</a:t>
            </a:r>
            <a:endParaRPr lang="en-NZ" sz="2400" b="1" dirty="0" smtClean="0">
              <a:solidFill>
                <a:schemeClr val="bg1"/>
              </a:solidFill>
              <a:latin typeface="Georgia" panose="02040502050405020303" pitchFamily="18" charset="0"/>
            </a:endParaRPr>
          </a:p>
          <a:p>
            <a:pPr marL="0" indent="0">
              <a:buNone/>
            </a:pPr>
            <a:endParaRPr lang="en-NZ" sz="3200" dirty="0" smtClean="0">
              <a:solidFill>
                <a:schemeClr val="bg1"/>
              </a:solidFill>
              <a:latin typeface="Georgia" panose="02040502050405020303" pitchFamily="18" charset="0"/>
            </a:endParaRPr>
          </a:p>
          <a:p>
            <a:pPr marL="0" indent="0">
              <a:buNone/>
            </a:pPr>
            <a:r>
              <a:rPr lang="en-NZ" sz="2400" b="1" dirty="0">
                <a:solidFill>
                  <a:schemeClr val="bg1"/>
                </a:solidFill>
                <a:latin typeface="Georgia" panose="02040502050405020303" pitchFamily="18" charset="0"/>
              </a:rPr>
              <a:t>What do we do with </a:t>
            </a:r>
            <a:r>
              <a:rPr lang="en-NZ" sz="2400" b="1" dirty="0" smtClean="0">
                <a:solidFill>
                  <a:schemeClr val="bg1"/>
                </a:solidFill>
                <a:latin typeface="Georgia" panose="02040502050405020303" pitchFamily="18" charset="0"/>
              </a:rPr>
              <a:t>these numbers? </a:t>
            </a:r>
            <a:endParaRPr lang="en-NZ" sz="2400" b="1" dirty="0">
              <a:solidFill>
                <a:schemeClr val="bg1"/>
              </a:solidFill>
              <a:latin typeface="Georgia" panose="02040502050405020303" pitchFamily="18" charset="0"/>
            </a:endParaRPr>
          </a:p>
          <a:p>
            <a:pPr marL="0" indent="0">
              <a:buNone/>
            </a:pPr>
            <a:endParaRPr lang="en-NZ" dirty="0"/>
          </a:p>
        </p:txBody>
      </p:sp>
      <p:sp>
        <p:nvSpPr>
          <p:cNvPr id="4" name="Slide Number Placeholder 3"/>
          <p:cNvSpPr>
            <a:spLocks noGrp="1"/>
          </p:cNvSpPr>
          <p:nvPr>
            <p:ph type="sldNum" sz="quarter" idx="12"/>
          </p:nvPr>
        </p:nvSpPr>
        <p:spPr/>
        <p:txBody>
          <a:bodyPr/>
          <a:lstStyle/>
          <a:p>
            <a:fld id="{58A7F06A-D466-4DD8-B729-EF27CA0377AC}" type="slidenum">
              <a:rPr lang="en-NZ" smtClean="0"/>
              <a:t>30</a:t>
            </a:fld>
            <a:endParaRPr lang="en-NZ"/>
          </a:p>
        </p:txBody>
      </p:sp>
    </p:spTree>
    <p:extLst>
      <p:ext uri="{BB962C8B-B14F-4D97-AF65-F5344CB8AC3E}">
        <p14:creationId xmlns:p14="http://schemas.microsoft.com/office/powerpoint/2010/main" val="2125228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2856"/>
            <a:ext cx="7924800" cy="1944216"/>
          </a:xfrm>
        </p:spPr>
        <p:txBody>
          <a:bodyPr/>
          <a:lstStyle/>
          <a:p>
            <a:pPr marL="742950" indent="-742950">
              <a:buFont typeface="+mj-lt"/>
              <a:buAutoNum type="arabicPeriod" startAt="4"/>
            </a:pPr>
            <a:r>
              <a:rPr lang="en-NZ" sz="3600" b="1" dirty="0" smtClean="0">
                <a:solidFill>
                  <a:schemeClr val="bg1"/>
                </a:solidFill>
                <a:latin typeface="Georgia" panose="02040502050405020303" pitchFamily="18" charset="0"/>
              </a:rPr>
              <a:t>Why is natural capital declining? Who owns it?</a:t>
            </a:r>
            <a:endParaRPr lang="en-NZ" sz="3600" b="1" dirty="0">
              <a:solidFill>
                <a:schemeClr val="bg1"/>
              </a:solidFill>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BBFE2518-AC3C-4DA0-8A9E-33CA36CCF765}" type="slidenum">
              <a:rPr lang="en-NZ" smtClean="0"/>
              <a:t>31</a:t>
            </a:fld>
            <a:endParaRPr lang="en-NZ"/>
          </a:p>
        </p:txBody>
      </p:sp>
    </p:spTree>
    <p:extLst>
      <p:ext uri="{BB962C8B-B14F-4D97-AF65-F5344CB8AC3E}">
        <p14:creationId xmlns:p14="http://schemas.microsoft.com/office/powerpoint/2010/main" val="2222768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FE2518-AC3C-4DA0-8A9E-33CA36CCF765}" type="slidenum">
              <a:rPr lang="en-NZ" smtClean="0"/>
              <a:t>32</a:t>
            </a:fld>
            <a:endParaRPr lang="en-NZ"/>
          </a:p>
        </p:txBody>
      </p:sp>
      <p:sp>
        <p:nvSpPr>
          <p:cNvPr id="4" name="Content Placeholder 3"/>
          <p:cNvSpPr>
            <a:spLocks noGrp="1"/>
          </p:cNvSpPr>
          <p:nvPr>
            <p:ph sz="quarter" idx="13"/>
          </p:nvPr>
        </p:nvSpPr>
        <p:spPr>
          <a:xfrm>
            <a:off x="609600" y="548680"/>
            <a:ext cx="7924800" cy="5166320"/>
          </a:xfrm>
        </p:spPr>
        <p:txBody>
          <a:bodyPr>
            <a:normAutofit/>
          </a:bodyPr>
          <a:lstStyle/>
          <a:p>
            <a:pPr marL="0" indent="0" algn="r">
              <a:buNone/>
            </a:pPr>
            <a:r>
              <a:rPr lang="en-NZ" sz="2800" b="1" dirty="0">
                <a:solidFill>
                  <a:schemeClr val="bg1"/>
                </a:solidFill>
                <a:latin typeface="Georgia" panose="02040502050405020303" pitchFamily="18" charset="0"/>
              </a:rPr>
              <a:t>“1 Million Species at Risk of Extinction” </a:t>
            </a:r>
            <a:r>
              <a:rPr lang="en-NZ" sz="2800" dirty="0">
                <a:solidFill>
                  <a:schemeClr val="bg1"/>
                </a:solidFill>
                <a:latin typeface="Georgia" panose="02040502050405020303" pitchFamily="18" charset="0"/>
              </a:rPr>
              <a:t/>
            </a:r>
            <a:br>
              <a:rPr lang="en-NZ" sz="2800" dirty="0">
                <a:solidFill>
                  <a:schemeClr val="bg1"/>
                </a:solidFill>
                <a:latin typeface="Georgia" panose="02040502050405020303" pitchFamily="18" charset="0"/>
              </a:rPr>
            </a:br>
            <a:r>
              <a:rPr lang="en-NZ" sz="2400" dirty="0">
                <a:solidFill>
                  <a:schemeClr val="bg1"/>
                </a:solidFill>
                <a:latin typeface="Georgia" panose="02040502050405020303" pitchFamily="18" charset="0"/>
              </a:rPr>
              <a:t>Intergovernmental Science-Policy Platform on Biodiversity and Ecosystem Services (IPBES).</a:t>
            </a:r>
            <a:endParaRPr lang="en-NZ" sz="2400" dirty="0">
              <a:latin typeface="Georgia" panose="02040502050405020303" pitchFamily="18" charset="0"/>
            </a:endParaRPr>
          </a:p>
          <a:p>
            <a:pPr marL="0" indent="0">
              <a:buNone/>
            </a:pPr>
            <a:endParaRPr lang="en-NZ" dirty="0" smtClean="0">
              <a:solidFill>
                <a:schemeClr val="bg1"/>
              </a:solidFill>
              <a:latin typeface="Georgia" panose="02040502050405020303" pitchFamily="18" charset="0"/>
            </a:endParaRPr>
          </a:p>
          <a:p>
            <a:pPr marL="0" indent="0">
              <a:buNone/>
            </a:pPr>
            <a:endParaRPr lang="en-NZ" sz="2400" dirty="0" smtClean="0">
              <a:solidFill>
                <a:schemeClr val="bg1"/>
              </a:solidFill>
              <a:latin typeface="Georgia" panose="02040502050405020303" pitchFamily="18" charset="0"/>
            </a:endParaRPr>
          </a:p>
          <a:p>
            <a:pPr>
              <a:buClrTx/>
            </a:pPr>
            <a:r>
              <a:rPr lang="en-NZ" sz="2400" b="1" dirty="0" smtClean="0">
                <a:solidFill>
                  <a:schemeClr val="bg1"/>
                </a:solidFill>
                <a:latin typeface="Georgia" panose="02040502050405020303" pitchFamily="18" charset="0"/>
              </a:rPr>
              <a:t>changing </a:t>
            </a:r>
            <a:r>
              <a:rPr lang="en-NZ" sz="2400" b="1" dirty="0">
                <a:solidFill>
                  <a:schemeClr val="bg1"/>
                </a:solidFill>
                <a:latin typeface="Georgia" panose="02040502050405020303" pitchFamily="18" charset="0"/>
              </a:rPr>
              <a:t>use of sea and </a:t>
            </a:r>
            <a:r>
              <a:rPr lang="en-NZ" sz="2400" b="1" dirty="0" smtClean="0">
                <a:solidFill>
                  <a:schemeClr val="bg1"/>
                </a:solidFill>
                <a:latin typeface="Georgia" panose="02040502050405020303" pitchFamily="18" charset="0"/>
              </a:rPr>
              <a:t>land </a:t>
            </a:r>
          </a:p>
          <a:p>
            <a:pPr>
              <a:buClrTx/>
            </a:pPr>
            <a:r>
              <a:rPr lang="en-NZ" sz="2400" b="1" dirty="0" smtClean="0">
                <a:solidFill>
                  <a:schemeClr val="bg1"/>
                </a:solidFill>
                <a:latin typeface="Georgia" panose="02040502050405020303" pitchFamily="18" charset="0"/>
              </a:rPr>
              <a:t>direct </a:t>
            </a:r>
            <a:r>
              <a:rPr lang="en-NZ" sz="2400" b="1" dirty="0">
                <a:solidFill>
                  <a:schemeClr val="bg1"/>
                </a:solidFill>
                <a:latin typeface="Georgia" panose="02040502050405020303" pitchFamily="18" charset="0"/>
              </a:rPr>
              <a:t>exploitation of </a:t>
            </a:r>
            <a:r>
              <a:rPr lang="en-NZ" sz="2400" b="1" dirty="0" smtClean="0">
                <a:solidFill>
                  <a:schemeClr val="bg1"/>
                </a:solidFill>
                <a:latin typeface="Georgia" panose="02040502050405020303" pitchFamily="18" charset="0"/>
              </a:rPr>
              <a:t>organisms </a:t>
            </a:r>
          </a:p>
          <a:p>
            <a:pPr>
              <a:buClrTx/>
            </a:pPr>
            <a:r>
              <a:rPr lang="en-NZ" sz="2400" b="1" dirty="0" smtClean="0">
                <a:solidFill>
                  <a:schemeClr val="bg1"/>
                </a:solidFill>
                <a:latin typeface="Georgia" panose="02040502050405020303" pitchFamily="18" charset="0"/>
              </a:rPr>
              <a:t>climate change </a:t>
            </a:r>
          </a:p>
          <a:p>
            <a:pPr>
              <a:buClrTx/>
            </a:pPr>
            <a:r>
              <a:rPr lang="en-NZ" sz="2400" b="1" dirty="0" smtClean="0">
                <a:solidFill>
                  <a:schemeClr val="bg1"/>
                </a:solidFill>
                <a:latin typeface="Georgia" panose="02040502050405020303" pitchFamily="18" charset="0"/>
              </a:rPr>
              <a:t>pollution  </a:t>
            </a:r>
          </a:p>
          <a:p>
            <a:pPr>
              <a:buClrTx/>
            </a:pPr>
            <a:r>
              <a:rPr lang="en-NZ" sz="2400" b="1" dirty="0" smtClean="0">
                <a:solidFill>
                  <a:schemeClr val="bg1"/>
                </a:solidFill>
                <a:latin typeface="Georgia" panose="02040502050405020303" pitchFamily="18" charset="0"/>
              </a:rPr>
              <a:t>invasive </a:t>
            </a:r>
            <a:r>
              <a:rPr lang="en-NZ" sz="2400" b="1" dirty="0">
                <a:solidFill>
                  <a:schemeClr val="bg1"/>
                </a:solidFill>
                <a:latin typeface="Georgia" panose="02040502050405020303" pitchFamily="18" charset="0"/>
              </a:rPr>
              <a:t>non-native species</a:t>
            </a:r>
            <a:endParaRPr lang="en-NZ" sz="2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53613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FE2518-AC3C-4DA0-8A9E-33CA36CCF765}" type="slidenum">
              <a:rPr lang="en-NZ" smtClean="0"/>
              <a:t>33</a:t>
            </a:fld>
            <a:endParaRPr lang="en-NZ"/>
          </a:p>
        </p:txBody>
      </p:sp>
      <p:pic>
        <p:nvPicPr>
          <p:cNvPr id="5" name="Picture 4"/>
          <p:cNvPicPr>
            <a:picLocks noChangeAspect="1"/>
          </p:cNvPicPr>
          <p:nvPr/>
        </p:nvPicPr>
        <p:blipFill>
          <a:blip r:embed="rId3"/>
          <a:stretch>
            <a:fillRect/>
          </a:stretch>
        </p:blipFill>
        <p:spPr>
          <a:xfrm>
            <a:off x="755575" y="0"/>
            <a:ext cx="7667397" cy="6858000"/>
          </a:xfrm>
          <a:prstGeom prst="rect">
            <a:avLst/>
          </a:prstGeom>
        </p:spPr>
      </p:pic>
    </p:spTree>
    <p:extLst>
      <p:ext uri="{BB962C8B-B14F-4D97-AF65-F5344CB8AC3E}">
        <p14:creationId xmlns:p14="http://schemas.microsoft.com/office/powerpoint/2010/main" val="1587113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55071" cy="857250"/>
          </a:xfrm>
        </p:spPr>
        <p:txBody>
          <a:bodyPr/>
          <a:lstStyle/>
          <a:p>
            <a:r>
              <a:rPr lang="en-NZ" dirty="0" smtClean="0">
                <a:solidFill>
                  <a:schemeClr val="bg1"/>
                </a:solidFill>
                <a:latin typeface="Georgia" panose="02040502050405020303" pitchFamily="18" charset="0"/>
              </a:rPr>
              <a:t>Adam smith’s invisible hand</a:t>
            </a:r>
            <a:endParaRPr lang="en-NZ" dirty="0">
              <a:solidFill>
                <a:schemeClr val="bg1"/>
              </a:solidFill>
              <a:latin typeface="Georgia" panose="02040502050405020303" pitchFamily="18" charset="0"/>
            </a:endParaRPr>
          </a:p>
        </p:txBody>
      </p:sp>
      <p:pic>
        <p:nvPicPr>
          <p:cNvPr id="5" name="Picture 4" descr="http://izquotes.com/quotes-pictures/quote-it-is-not-from-the-benevolence-of-the-butcher-the-brewer-or-the-baker-that-we-expect-our-dinner-adam-smith-28737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29" y="1484784"/>
            <a:ext cx="8288930" cy="390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283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552" y="332656"/>
            <a:ext cx="7704856" cy="857250"/>
          </a:xfrm>
        </p:spPr>
        <p:txBody>
          <a:bodyPr vert="horz" lIns="68580" tIns="34290" rIns="68580" bIns="34290" rtlCol="0" anchor="ctr" anchorCtr="0">
            <a:normAutofit/>
          </a:bodyPr>
          <a:lstStyle/>
          <a:p>
            <a:pPr eaLnBrk="1" hangingPunct="1"/>
            <a:r>
              <a:rPr lang="en-US" altLang="en-US" dirty="0">
                <a:solidFill>
                  <a:schemeClr val="bg1"/>
                </a:solidFill>
                <a:latin typeface="Georgia" panose="02040502050405020303" pitchFamily="18" charset="0"/>
              </a:rPr>
              <a:t>But Markets do fail….</a:t>
            </a:r>
            <a:r>
              <a:rPr lang="en-US" altLang="en-US" dirty="0"/>
              <a:t/>
            </a:r>
            <a:br>
              <a:rPr lang="en-US" altLang="en-US" dirty="0"/>
            </a:br>
            <a:endParaRPr lang="en-US" altLang="en-US" sz="1500" dirty="0"/>
          </a:p>
        </p:txBody>
      </p:sp>
      <p:pic>
        <p:nvPicPr>
          <p:cNvPr id="3" name="Picture 2"/>
          <p:cNvPicPr>
            <a:picLocks noChangeAspect="1"/>
          </p:cNvPicPr>
          <p:nvPr/>
        </p:nvPicPr>
        <p:blipFill>
          <a:blip r:embed="rId2"/>
          <a:stretch>
            <a:fillRect/>
          </a:stretch>
        </p:blipFill>
        <p:spPr>
          <a:xfrm>
            <a:off x="408281" y="1190754"/>
            <a:ext cx="5675887" cy="5357466"/>
          </a:xfrm>
          <a:prstGeom prst="rect">
            <a:avLst/>
          </a:prstGeom>
        </p:spPr>
      </p:pic>
      <p:sp>
        <p:nvSpPr>
          <p:cNvPr id="4" name="TextBox 3"/>
          <p:cNvSpPr txBox="1"/>
          <p:nvPr/>
        </p:nvSpPr>
        <p:spPr>
          <a:xfrm>
            <a:off x="6478699" y="5611520"/>
            <a:ext cx="2700300" cy="923330"/>
          </a:xfrm>
          <a:prstGeom prst="rect">
            <a:avLst/>
          </a:prstGeom>
          <a:noFill/>
        </p:spPr>
        <p:txBody>
          <a:bodyPr wrap="square" rtlCol="0">
            <a:spAutoFit/>
          </a:bodyPr>
          <a:lstStyle/>
          <a:p>
            <a:r>
              <a:rPr lang="en-US" altLang="en-US" dirty="0">
                <a:solidFill>
                  <a:schemeClr val="bg1"/>
                </a:solidFill>
                <a:latin typeface="Georgia" panose="02040502050405020303" pitchFamily="18" charset="0"/>
              </a:rPr>
              <a:t>(Taken from Tax Working Group, 2019; p. 39)</a:t>
            </a:r>
            <a:endParaRPr lang="en-NZ" dirty="0">
              <a:solidFill>
                <a:schemeClr val="bg1"/>
              </a:solidFill>
              <a:latin typeface="Georgia" panose="02040502050405020303" pitchFamily="18" charset="0"/>
            </a:endParaRPr>
          </a:p>
        </p:txBody>
      </p:sp>
    </p:spTree>
    <p:extLst>
      <p:ext uri="{BB962C8B-B14F-4D97-AF65-F5344CB8AC3E}">
        <p14:creationId xmlns:p14="http://schemas.microsoft.com/office/powerpoint/2010/main" val="684896728"/>
      </p:ext>
    </p:extLst>
  </p:cSld>
  <p:clrMapOvr>
    <a:masterClrMapping/>
  </p:clrMapOvr>
  <p:transition spd="med">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95" y="151218"/>
            <a:ext cx="7924800" cy="936104"/>
          </a:xfrm>
        </p:spPr>
        <p:txBody>
          <a:bodyPr/>
          <a:lstStyle/>
          <a:p>
            <a:r>
              <a:rPr lang="en-NZ" b="1" dirty="0" smtClean="0">
                <a:solidFill>
                  <a:schemeClr val="bg1"/>
                </a:solidFill>
                <a:latin typeface="Georgia" panose="02040502050405020303" pitchFamily="18" charset="0"/>
              </a:rPr>
              <a:t>Tragedy of the commons</a:t>
            </a:r>
            <a:endParaRPr lang="en-NZ" b="1" dirty="0">
              <a:solidFill>
                <a:schemeClr val="bg1"/>
              </a:solidFill>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BBFE2518-AC3C-4DA0-8A9E-33CA36CCF765}" type="slidenum">
              <a:rPr lang="en-NZ" smtClean="0"/>
              <a:t>36</a:t>
            </a:fld>
            <a:endParaRPr lang="en-NZ"/>
          </a:p>
        </p:txBody>
      </p:sp>
      <p:sp>
        <p:nvSpPr>
          <p:cNvPr id="4" name="Content Placeholder 3"/>
          <p:cNvSpPr>
            <a:spLocks noGrp="1"/>
          </p:cNvSpPr>
          <p:nvPr>
            <p:ph sz="quarter" idx="13"/>
          </p:nvPr>
        </p:nvSpPr>
        <p:spPr>
          <a:xfrm>
            <a:off x="461895" y="1412776"/>
            <a:ext cx="7924800" cy="3798168"/>
          </a:xfrm>
        </p:spPr>
        <p:txBody>
          <a:bodyPr>
            <a:normAutofit/>
          </a:bodyPr>
          <a:lstStyle/>
          <a:p>
            <a:pPr marL="0" indent="0" algn="just">
              <a:lnSpc>
                <a:spcPct val="80000"/>
              </a:lnSpc>
              <a:buClr>
                <a:schemeClr val="bg1"/>
              </a:buClr>
              <a:buNone/>
              <a:defRPr/>
            </a:pPr>
            <a:r>
              <a:rPr lang="en-NZ" sz="2400" dirty="0" smtClean="0">
                <a:solidFill>
                  <a:schemeClr val="bg1"/>
                </a:solidFill>
                <a:latin typeface="Georgia" panose="02040502050405020303" pitchFamily="18" charset="0"/>
              </a:rPr>
              <a:t>Symbolises the </a:t>
            </a:r>
            <a:r>
              <a:rPr lang="en-NZ" sz="2400" dirty="0">
                <a:solidFill>
                  <a:schemeClr val="bg1"/>
                </a:solidFill>
                <a:latin typeface="Georgia" panose="02040502050405020303" pitchFamily="18" charset="0"/>
              </a:rPr>
              <a:t>degradation of environment whenever individuals use a </a:t>
            </a:r>
            <a:r>
              <a:rPr lang="en-NZ" sz="2400" dirty="0" smtClean="0">
                <a:solidFill>
                  <a:schemeClr val="bg1"/>
                </a:solidFill>
                <a:latin typeface="Georgia" panose="02040502050405020303" pitchFamily="18" charset="0"/>
              </a:rPr>
              <a:t>scarce resource that is </a:t>
            </a:r>
            <a:r>
              <a:rPr lang="en-NZ" sz="2400" u="sng" dirty="0" smtClean="0">
                <a:solidFill>
                  <a:schemeClr val="bg1"/>
                </a:solidFill>
                <a:latin typeface="Georgia" panose="02040502050405020303" pitchFamily="18" charset="0"/>
              </a:rPr>
              <a:t>not owned</a:t>
            </a:r>
            <a:endParaRPr lang="en-US" sz="2400" u="sng" dirty="0" smtClean="0">
              <a:solidFill>
                <a:schemeClr val="bg1"/>
              </a:solidFill>
              <a:latin typeface="Georgia" panose="02040502050405020303" pitchFamily="18" charset="0"/>
            </a:endParaRPr>
          </a:p>
          <a:p>
            <a:pPr algn="just">
              <a:lnSpc>
                <a:spcPct val="80000"/>
              </a:lnSpc>
              <a:buClr>
                <a:schemeClr val="bg1"/>
              </a:buClr>
              <a:defRPr/>
            </a:pPr>
            <a:endParaRPr lang="en-US" sz="2400" dirty="0">
              <a:solidFill>
                <a:schemeClr val="bg1"/>
              </a:solidFill>
              <a:latin typeface="Georgia" panose="02040502050405020303" pitchFamily="18" charset="0"/>
            </a:endParaRPr>
          </a:p>
          <a:p>
            <a:pPr marL="0" indent="0" algn="just">
              <a:lnSpc>
                <a:spcPct val="80000"/>
              </a:lnSpc>
              <a:buNone/>
              <a:defRPr/>
            </a:pPr>
            <a:endParaRPr lang="en-US" sz="2400" dirty="0">
              <a:latin typeface="Calibri" panose="020F0502020204030204" pitchFamily="34" charset="0"/>
            </a:endParaRPr>
          </a:p>
          <a:p>
            <a:pPr marL="0" indent="0" algn="just">
              <a:lnSpc>
                <a:spcPct val="80000"/>
              </a:lnSpc>
              <a:buNone/>
              <a:defRPr/>
            </a:pPr>
            <a:endParaRPr lang="en-US" sz="1800" dirty="0" smtClean="0">
              <a:latin typeface="Calibri" panose="020F0502020204030204" pitchFamily="34" charset="0"/>
            </a:endParaRPr>
          </a:p>
          <a:p>
            <a:pPr marL="0" indent="0" algn="just">
              <a:lnSpc>
                <a:spcPct val="80000"/>
              </a:lnSpc>
              <a:buNone/>
              <a:defRPr/>
            </a:pPr>
            <a:endParaRPr lang="en-US" sz="1800" dirty="0">
              <a:latin typeface="Calibri" panose="020F0502020204030204" pitchFamily="34" charset="0"/>
            </a:endParaRPr>
          </a:p>
          <a:p>
            <a:pPr marL="0" indent="0" algn="just">
              <a:lnSpc>
                <a:spcPct val="80000"/>
              </a:lnSpc>
              <a:buNone/>
              <a:defRPr/>
            </a:pPr>
            <a:endParaRPr lang="en-NZ" sz="1800" dirty="0">
              <a:latin typeface="Calibri" panose="020F0502020204030204" pitchFamily="34" charset="0"/>
            </a:endParaRPr>
          </a:p>
          <a:p>
            <a:pPr marL="0" indent="0">
              <a:buNone/>
            </a:pPr>
            <a:endParaRPr lang="en-NZ" dirty="0"/>
          </a:p>
        </p:txBody>
      </p:sp>
      <p:pic>
        <p:nvPicPr>
          <p:cNvPr id="6" name="Picture 2" descr="https://upload.wikimedia.org/wikipedia/commons/8/8d/American_bison_k5680-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2364751"/>
            <a:ext cx="6696744" cy="436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11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48680"/>
            <a:ext cx="7886700" cy="5688632"/>
          </a:xfrm>
        </p:spPr>
        <p:txBody>
          <a:bodyPr>
            <a:normAutofit/>
          </a:bodyPr>
          <a:lstStyle/>
          <a:p>
            <a:pPr marL="0" indent="0">
              <a:buNone/>
            </a:pPr>
            <a:r>
              <a:rPr lang="en-NZ" sz="2400" b="1" dirty="0" smtClean="0">
                <a:solidFill>
                  <a:schemeClr val="bg1"/>
                </a:solidFill>
                <a:latin typeface="Georgia" panose="02040502050405020303" pitchFamily="18" charset="0"/>
              </a:rPr>
              <a:t>John Key, 2012: “No one owns the water”</a:t>
            </a:r>
          </a:p>
          <a:p>
            <a:pPr marL="0" indent="0">
              <a:buNone/>
            </a:pPr>
            <a:endParaRPr lang="en-NZ" sz="2000" dirty="0"/>
          </a:p>
          <a:p>
            <a:pPr marL="0" indent="0">
              <a:buNone/>
            </a:pPr>
            <a:r>
              <a:rPr lang="en-US" sz="2400" dirty="0">
                <a:solidFill>
                  <a:schemeClr val="bg1"/>
                </a:solidFill>
                <a:latin typeface="Georgia" panose="02040502050405020303" pitchFamily="18" charset="0"/>
              </a:rPr>
              <a:t>"</a:t>
            </a:r>
            <a:r>
              <a:rPr lang="en-US" sz="2400" dirty="0" smtClean="0">
                <a:solidFill>
                  <a:schemeClr val="bg1"/>
                </a:solidFill>
                <a:latin typeface="Georgia" panose="02040502050405020303" pitchFamily="18" charset="0"/>
              </a:rPr>
              <a:t>Māori</a:t>
            </a:r>
            <a:r>
              <a:rPr lang="en-US" sz="2400" dirty="0">
                <a:solidFill>
                  <a:schemeClr val="bg1"/>
                </a:solidFill>
                <a:latin typeface="Georgia" panose="02040502050405020303" pitchFamily="18" charset="0"/>
              </a:rPr>
              <a:t>, I think, have an interest and relationship with water, but the Government’s view is that they don’t own water in the way that anyone in New Zealand owns water, nor do we believe anyone owns the air or the sea. In fact the position of no one owning the water has been established in common law quite some time ago</a:t>
            </a:r>
            <a:r>
              <a:rPr lang="en-US" sz="2400" dirty="0" smtClean="0">
                <a:solidFill>
                  <a:schemeClr val="bg1"/>
                </a:solidFill>
                <a:latin typeface="Georgia" panose="02040502050405020303" pitchFamily="18" charset="0"/>
              </a:rPr>
              <a:t>...”</a:t>
            </a:r>
          </a:p>
          <a:p>
            <a:pPr marL="0" indent="0">
              <a:buNone/>
            </a:pPr>
            <a:endParaRPr lang="en-US" sz="2400" dirty="0" smtClean="0">
              <a:solidFill>
                <a:schemeClr val="bg1"/>
              </a:solidFill>
              <a:latin typeface="Georgia" panose="02040502050405020303" pitchFamily="18" charset="0"/>
            </a:endParaRPr>
          </a:p>
          <a:p>
            <a:pPr marL="0" indent="0">
              <a:buNone/>
            </a:pPr>
            <a:r>
              <a:rPr lang="en-US" sz="2400" b="1" dirty="0" smtClean="0">
                <a:solidFill>
                  <a:schemeClr val="bg1"/>
                </a:solidFill>
                <a:latin typeface="Georgia" panose="02040502050405020303" pitchFamily="18" charset="0"/>
              </a:rPr>
              <a:t>Parliamentary Commissioner for the Environment 2013: </a:t>
            </a:r>
            <a:r>
              <a:rPr lang="en-US" sz="2400" dirty="0" smtClean="0">
                <a:solidFill>
                  <a:schemeClr val="bg1"/>
                </a:solidFill>
                <a:latin typeface="Georgia" panose="02040502050405020303" pitchFamily="18" charset="0"/>
              </a:rPr>
              <a:t>highlights the widespread decline in water quality due to dairying </a:t>
            </a:r>
            <a:endParaRPr lang="en-US" sz="2400" dirty="0">
              <a:solidFill>
                <a:schemeClr val="bg1"/>
              </a:solidFill>
              <a:latin typeface="Georgia" panose="02040502050405020303" pitchFamily="18" charset="0"/>
            </a:endParaRPr>
          </a:p>
          <a:p>
            <a:pPr marL="0" indent="0">
              <a:buNone/>
            </a:pPr>
            <a:endParaRPr lang="en-NZ" sz="2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238530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b="1" dirty="0" smtClean="0">
                <a:solidFill>
                  <a:schemeClr val="bg1"/>
                </a:solidFill>
                <a:latin typeface="Georgia" panose="02040502050405020303" pitchFamily="18" charset="0"/>
              </a:rPr>
              <a:t>Who owns natural capital?</a:t>
            </a:r>
            <a:endParaRPr lang="en-NZ" sz="3200" b="1" dirty="0">
              <a:solidFill>
                <a:schemeClr val="bg1"/>
              </a:solidFill>
              <a:latin typeface="Georgia" panose="02040502050405020303" pitchFamily="18" charset="0"/>
            </a:endParaRPr>
          </a:p>
        </p:txBody>
      </p:sp>
      <p:sp>
        <p:nvSpPr>
          <p:cNvPr id="3" name="Content Placeholder 2"/>
          <p:cNvSpPr>
            <a:spLocks noGrp="1"/>
          </p:cNvSpPr>
          <p:nvPr>
            <p:ph idx="1"/>
          </p:nvPr>
        </p:nvSpPr>
        <p:spPr>
          <a:xfrm>
            <a:off x="683568" y="1988840"/>
            <a:ext cx="7924800" cy="3989040"/>
          </a:xfrm>
        </p:spPr>
        <p:txBody>
          <a:bodyPr>
            <a:normAutofit/>
          </a:bodyPr>
          <a:lstStyle/>
          <a:p>
            <a:pPr>
              <a:buClr>
                <a:schemeClr val="bg1"/>
              </a:buClr>
            </a:pPr>
            <a:r>
              <a:rPr lang="en-NZ" sz="2400" dirty="0">
                <a:solidFill>
                  <a:schemeClr val="bg1"/>
                </a:solidFill>
                <a:latin typeface="Georgia" panose="02040502050405020303" pitchFamily="18" charset="0"/>
              </a:rPr>
              <a:t>No </a:t>
            </a:r>
            <a:r>
              <a:rPr lang="en-NZ" sz="2400" dirty="0" smtClean="0">
                <a:solidFill>
                  <a:schemeClr val="bg1"/>
                </a:solidFill>
                <a:latin typeface="Georgia" panose="02040502050405020303" pitchFamily="18" charset="0"/>
              </a:rPr>
              <a:t>Ownership</a:t>
            </a:r>
          </a:p>
          <a:p>
            <a:pPr>
              <a:buClr>
                <a:schemeClr val="bg1"/>
              </a:buClr>
            </a:pPr>
            <a:r>
              <a:rPr lang="en-NZ" sz="2400" dirty="0" smtClean="0">
                <a:solidFill>
                  <a:schemeClr val="bg1"/>
                </a:solidFill>
                <a:latin typeface="Georgia" panose="02040502050405020303" pitchFamily="18" charset="0"/>
              </a:rPr>
              <a:t>Public Ownership (Regulations and Taxes)</a:t>
            </a:r>
          </a:p>
          <a:p>
            <a:pPr>
              <a:buClr>
                <a:schemeClr val="bg1"/>
              </a:buClr>
            </a:pPr>
            <a:r>
              <a:rPr lang="en-NZ" sz="2400" dirty="0" smtClean="0">
                <a:solidFill>
                  <a:schemeClr val="bg1"/>
                </a:solidFill>
                <a:latin typeface="Georgia" panose="02040502050405020303" pitchFamily="18" charset="0"/>
              </a:rPr>
              <a:t>Private Ownership (e.g. land, carbon credits, fish quota)</a:t>
            </a:r>
          </a:p>
          <a:p>
            <a:pPr>
              <a:buClr>
                <a:schemeClr val="bg1"/>
              </a:buClr>
            </a:pPr>
            <a:r>
              <a:rPr lang="en-NZ" sz="2400" dirty="0" smtClean="0">
                <a:solidFill>
                  <a:schemeClr val="bg1"/>
                </a:solidFill>
                <a:latin typeface="Georgia" panose="02040502050405020303" pitchFamily="18" charset="0"/>
              </a:rPr>
              <a:t>Common Ownership (e.g. community led restoration projects)</a:t>
            </a:r>
            <a:endParaRPr lang="en-NZ" sz="2400" dirty="0">
              <a:solidFill>
                <a:schemeClr val="bg1"/>
              </a:solidFill>
              <a:latin typeface="Georgia" panose="02040502050405020303" pitchFamily="18" charset="0"/>
            </a:endParaRPr>
          </a:p>
          <a:p>
            <a:pPr>
              <a:buClr>
                <a:schemeClr val="bg1"/>
              </a:buClr>
            </a:pPr>
            <a:r>
              <a:rPr lang="en-NZ" sz="2400" dirty="0" smtClean="0">
                <a:solidFill>
                  <a:schemeClr val="bg1"/>
                </a:solidFill>
                <a:latin typeface="Georgia" panose="02040502050405020303" pitchFamily="18" charset="0"/>
              </a:rPr>
              <a:t>Self-ownership (e.g. Whanganui River)</a:t>
            </a:r>
            <a:endParaRPr lang="en-NZ" sz="2400" dirty="0">
              <a:solidFill>
                <a:schemeClr val="bg1"/>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58A7F06A-D466-4DD8-B729-EF27CA0377AC}" type="slidenum">
              <a:rPr lang="en-NZ" smtClean="0"/>
              <a:t>38</a:t>
            </a:fld>
            <a:endParaRPr lang="en-NZ"/>
          </a:p>
        </p:txBody>
      </p:sp>
    </p:spTree>
    <p:extLst>
      <p:ext uri="{BB962C8B-B14F-4D97-AF65-F5344CB8AC3E}">
        <p14:creationId xmlns:p14="http://schemas.microsoft.com/office/powerpoint/2010/main" val="2703716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2856"/>
            <a:ext cx="7924800" cy="1728192"/>
          </a:xfrm>
        </p:spPr>
        <p:txBody>
          <a:bodyPr/>
          <a:lstStyle/>
          <a:p>
            <a:pPr marL="742950" indent="-742950">
              <a:buFont typeface="+mj-lt"/>
              <a:buAutoNum type="arabicPeriod" startAt="5"/>
            </a:pPr>
            <a:r>
              <a:rPr lang="en-NZ" sz="3600" b="1" dirty="0" smtClean="0">
                <a:solidFill>
                  <a:schemeClr val="bg1"/>
                </a:solidFill>
                <a:latin typeface="Georgia" panose="02040502050405020303" pitchFamily="18" charset="0"/>
              </a:rPr>
              <a:t>Producing Thriving nature in the economy</a:t>
            </a:r>
            <a:endParaRPr lang="en-NZ" sz="3600" b="1" dirty="0">
              <a:solidFill>
                <a:schemeClr val="bg1"/>
              </a:solidFill>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BBFE2518-AC3C-4DA0-8A9E-33CA36CCF765}" type="slidenum">
              <a:rPr lang="en-NZ" smtClean="0"/>
              <a:t>39</a:t>
            </a:fld>
            <a:endParaRPr lang="en-NZ"/>
          </a:p>
        </p:txBody>
      </p:sp>
    </p:spTree>
    <p:extLst>
      <p:ext uri="{BB962C8B-B14F-4D97-AF65-F5344CB8AC3E}">
        <p14:creationId xmlns:p14="http://schemas.microsoft.com/office/powerpoint/2010/main" val="2969299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FE2518-AC3C-4DA0-8A9E-33CA36CCF765}" type="slidenum">
              <a:rPr lang="en-NZ" smtClean="0"/>
              <a:t>4</a:t>
            </a:fld>
            <a:endParaRPr lang="en-NZ"/>
          </a:p>
        </p:txBody>
      </p:sp>
      <p:sp>
        <p:nvSpPr>
          <p:cNvPr id="4" name="Content Placeholder 3"/>
          <p:cNvSpPr>
            <a:spLocks noGrp="1"/>
          </p:cNvSpPr>
          <p:nvPr>
            <p:ph sz="quarter" idx="13"/>
          </p:nvPr>
        </p:nvSpPr>
        <p:spPr>
          <a:xfrm>
            <a:off x="467544" y="836712"/>
            <a:ext cx="8424936" cy="5256584"/>
          </a:xfrm>
        </p:spPr>
        <p:txBody>
          <a:bodyPr>
            <a:normAutofit/>
          </a:bodyPr>
          <a:lstStyle/>
          <a:p>
            <a:pPr marL="0" indent="0">
              <a:buNone/>
            </a:pPr>
            <a:r>
              <a:rPr lang="en-NZ" sz="2000" i="1" dirty="0">
                <a:solidFill>
                  <a:schemeClr val="bg1"/>
                </a:solidFill>
                <a:latin typeface="Georgia" panose="02040502050405020303" pitchFamily="18" charset="0"/>
              </a:rPr>
              <a:t>“[</a:t>
            </a:r>
            <a:r>
              <a:rPr lang="en-NZ" sz="2400" i="1" dirty="0">
                <a:solidFill>
                  <a:schemeClr val="bg1"/>
                </a:solidFill>
                <a:latin typeface="Georgia" panose="02040502050405020303" pitchFamily="18" charset="0"/>
              </a:rPr>
              <a:t>GDP] does not allow for the health of our children, the quality of their education, or the joy of their play. It does not include the beauty of our poetry or the strength of our marriages, the intelligence of our public debate or the integrity of our public officials. It measures neither our courage, nor our wisdom, nor our devotion to our country. It measures everything, in short, except that which makes life worthwhile, and it can tell us everything about America, except why we are proud that we are Americans.”</a:t>
            </a:r>
          </a:p>
          <a:p>
            <a:pPr marL="0" indent="0">
              <a:buNone/>
            </a:pPr>
            <a:endParaRPr lang="en-NZ" sz="2000" dirty="0">
              <a:solidFill>
                <a:schemeClr val="bg1"/>
              </a:solidFill>
              <a:latin typeface="Georgia" panose="02040502050405020303" pitchFamily="18" charset="0"/>
            </a:endParaRPr>
          </a:p>
          <a:p>
            <a:pPr marL="0" indent="0" algn="r">
              <a:buNone/>
            </a:pPr>
            <a:r>
              <a:rPr lang="en-NZ" sz="2000" dirty="0">
                <a:solidFill>
                  <a:schemeClr val="bg1"/>
                </a:solidFill>
                <a:latin typeface="Georgia" panose="02040502050405020303" pitchFamily="18" charset="0"/>
              </a:rPr>
              <a:t>US Senator Robert Kennedy, running for president in 1968</a:t>
            </a:r>
          </a:p>
          <a:p>
            <a:pPr marL="0" indent="0">
              <a:buNone/>
            </a:pPr>
            <a:endParaRPr lang="en-NZ" dirty="0"/>
          </a:p>
        </p:txBody>
      </p:sp>
    </p:spTree>
    <p:extLst>
      <p:ext uri="{BB962C8B-B14F-4D97-AF65-F5344CB8AC3E}">
        <p14:creationId xmlns:p14="http://schemas.microsoft.com/office/powerpoint/2010/main" val="303492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4664"/>
            <a:ext cx="7924800" cy="850106"/>
          </a:xfrm>
        </p:spPr>
        <p:txBody>
          <a:bodyPr/>
          <a:lstStyle/>
          <a:p>
            <a:r>
              <a:rPr lang="en-NZ" b="1" dirty="0" smtClean="0">
                <a:solidFill>
                  <a:schemeClr val="bg1"/>
                </a:solidFill>
                <a:latin typeface="Georgia" panose="02040502050405020303" pitchFamily="18" charset="0"/>
              </a:rPr>
              <a:t>Managing nature is foremost about managing people</a:t>
            </a:r>
            <a:endParaRPr lang="en-NZ" b="1" dirty="0">
              <a:solidFill>
                <a:schemeClr val="bg1"/>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BBFE2518-AC3C-4DA0-8A9E-33CA36CCF765}" type="slidenum">
              <a:rPr lang="en-NZ" smtClean="0"/>
              <a:t>40</a:t>
            </a:fld>
            <a:endParaRPr lang="en-NZ"/>
          </a:p>
        </p:txBody>
      </p:sp>
      <p:sp>
        <p:nvSpPr>
          <p:cNvPr id="4" name="Content Placeholder 3"/>
          <p:cNvSpPr>
            <a:spLocks noGrp="1"/>
          </p:cNvSpPr>
          <p:nvPr>
            <p:ph sz="quarter" idx="13"/>
          </p:nvPr>
        </p:nvSpPr>
        <p:spPr>
          <a:xfrm>
            <a:off x="609600" y="1844824"/>
            <a:ext cx="7924800" cy="4756150"/>
          </a:xfrm>
        </p:spPr>
        <p:txBody>
          <a:bodyPr>
            <a:normAutofit/>
          </a:bodyPr>
          <a:lstStyle/>
          <a:p>
            <a:pPr marL="457200" indent="-457200">
              <a:buClr>
                <a:schemeClr val="bg1"/>
              </a:buClr>
              <a:buFont typeface="+mj-lt"/>
              <a:buAutoNum type="arabicPeriod"/>
            </a:pPr>
            <a:r>
              <a:rPr lang="en-NZ" sz="2400" dirty="0" smtClean="0">
                <a:solidFill>
                  <a:schemeClr val="bg1"/>
                </a:solidFill>
                <a:latin typeface="Georgia" panose="02040502050405020303" pitchFamily="18" charset="0"/>
              </a:rPr>
              <a:t>No ownership leads to the tragedy of the commons</a:t>
            </a:r>
            <a:endParaRPr lang="en-NZ" sz="2400" dirty="0">
              <a:solidFill>
                <a:schemeClr val="bg1"/>
              </a:solidFill>
              <a:latin typeface="Georgia" panose="02040502050405020303" pitchFamily="18" charset="0"/>
            </a:endParaRPr>
          </a:p>
          <a:p>
            <a:pPr marL="457200" indent="-457200">
              <a:buClr>
                <a:schemeClr val="bg1"/>
              </a:buClr>
              <a:buFont typeface="+mj-lt"/>
              <a:buAutoNum type="arabicPeriod"/>
            </a:pPr>
            <a:r>
              <a:rPr lang="en-NZ" sz="2400" dirty="0" smtClean="0">
                <a:solidFill>
                  <a:schemeClr val="bg1"/>
                </a:solidFill>
                <a:latin typeface="Georgia" panose="02040502050405020303" pitchFamily="18" charset="0"/>
              </a:rPr>
              <a:t>Regulations need to be flexible to allow for cost-effective responses</a:t>
            </a:r>
          </a:p>
          <a:p>
            <a:pPr marL="457200" indent="-457200">
              <a:buClr>
                <a:schemeClr val="bg1"/>
              </a:buClr>
              <a:buFont typeface="+mj-lt"/>
              <a:buAutoNum type="arabicPeriod"/>
            </a:pPr>
            <a:r>
              <a:rPr lang="en-NZ" sz="2400" dirty="0" smtClean="0">
                <a:solidFill>
                  <a:schemeClr val="bg1"/>
                </a:solidFill>
                <a:latin typeface="Georgia" panose="02040502050405020303" pitchFamily="18" charset="0"/>
              </a:rPr>
              <a:t>Innovative sources of finance for nature-positive outcomes</a:t>
            </a:r>
          </a:p>
          <a:p>
            <a:pPr marL="457200" indent="-457200">
              <a:buClr>
                <a:schemeClr val="bg1"/>
              </a:buClr>
              <a:buFont typeface="+mj-lt"/>
              <a:buAutoNum type="arabicPeriod"/>
            </a:pPr>
            <a:r>
              <a:rPr lang="en-NZ" sz="2400" dirty="0" smtClean="0">
                <a:solidFill>
                  <a:schemeClr val="bg1"/>
                </a:solidFill>
                <a:latin typeface="Georgia" panose="02040502050405020303" pitchFamily="18" charset="0"/>
              </a:rPr>
              <a:t>Beware of perverse incentives (unintended consequences)</a:t>
            </a:r>
          </a:p>
          <a:p>
            <a:pPr marL="457200" indent="-457200">
              <a:buClr>
                <a:schemeClr val="bg1"/>
              </a:buClr>
              <a:buFont typeface="+mj-lt"/>
              <a:buAutoNum type="arabicPeriod"/>
            </a:pPr>
            <a:r>
              <a:rPr lang="en-NZ" sz="2400" dirty="0" smtClean="0">
                <a:solidFill>
                  <a:schemeClr val="bg1"/>
                </a:solidFill>
                <a:latin typeface="Georgia" panose="02040502050405020303" pitchFamily="18" charset="0"/>
              </a:rPr>
              <a:t>Support community-led restoration projects</a:t>
            </a:r>
          </a:p>
          <a:p>
            <a:pPr marL="457200" indent="-457200">
              <a:buClr>
                <a:schemeClr val="bg1"/>
              </a:buClr>
              <a:buFont typeface="+mj-lt"/>
              <a:buAutoNum type="arabicPeriod"/>
            </a:pPr>
            <a:r>
              <a:rPr lang="en-NZ" sz="2400" dirty="0" smtClean="0">
                <a:solidFill>
                  <a:schemeClr val="bg1"/>
                </a:solidFill>
                <a:latin typeface="Georgia" panose="02040502050405020303" pitchFamily="18" charset="0"/>
              </a:rPr>
              <a:t>Support guardianship model of nature</a:t>
            </a:r>
          </a:p>
        </p:txBody>
      </p:sp>
    </p:spTree>
    <p:extLst>
      <p:ext uri="{BB962C8B-B14F-4D97-AF65-F5344CB8AC3E}">
        <p14:creationId xmlns:p14="http://schemas.microsoft.com/office/powerpoint/2010/main" val="820761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44824"/>
            <a:ext cx="7924800" cy="4536504"/>
          </a:xfrm>
        </p:spPr>
        <p:txBody>
          <a:bodyPr>
            <a:normAutofit lnSpcReduction="10000"/>
          </a:bodyPr>
          <a:lstStyle/>
          <a:p>
            <a:pPr marL="0" indent="0">
              <a:buNone/>
            </a:pPr>
            <a:r>
              <a:rPr lang="en-NZ" sz="2800" b="1" dirty="0" smtClean="0">
                <a:solidFill>
                  <a:schemeClr val="bg1"/>
                </a:solidFill>
                <a:latin typeface="Georgia" panose="02040502050405020303" pitchFamily="18" charset="0"/>
              </a:rPr>
              <a:t>e.g. National </a:t>
            </a:r>
            <a:r>
              <a:rPr lang="en-NZ" sz="2800" b="1" dirty="0">
                <a:solidFill>
                  <a:schemeClr val="bg1"/>
                </a:solidFill>
                <a:latin typeface="Georgia" panose="02040502050405020303" pitchFamily="18" charset="0"/>
              </a:rPr>
              <a:t>Policy Statement for Freshwater Management 2020</a:t>
            </a:r>
          </a:p>
          <a:p>
            <a:pPr marL="0" indent="0">
              <a:buNone/>
            </a:pPr>
            <a:r>
              <a:rPr lang="en-NZ" sz="2800" dirty="0" smtClean="0">
                <a:solidFill>
                  <a:schemeClr val="bg1"/>
                </a:solidFill>
                <a:latin typeface="Georgia" panose="02040502050405020303" pitchFamily="18" charset="0"/>
              </a:rPr>
              <a:t>For farmers this meant</a:t>
            </a:r>
          </a:p>
          <a:p>
            <a:r>
              <a:rPr lang="en-NZ" sz="2800" dirty="0" smtClean="0">
                <a:solidFill>
                  <a:schemeClr val="bg1"/>
                </a:solidFill>
                <a:latin typeface="Georgia" panose="02040502050405020303" pitchFamily="18" charset="0"/>
              </a:rPr>
              <a:t>Mandatory freshwater farm plans in addition to existing reporting</a:t>
            </a:r>
          </a:p>
          <a:p>
            <a:r>
              <a:rPr lang="en-NZ" sz="2800" dirty="0" smtClean="0">
                <a:solidFill>
                  <a:schemeClr val="bg1"/>
                </a:solidFill>
                <a:latin typeface="Georgia" panose="02040502050405020303" pitchFamily="18" charset="0"/>
              </a:rPr>
              <a:t>Mandatory fencing and destocking regardless of rainfall or soil type</a:t>
            </a:r>
          </a:p>
          <a:p>
            <a:r>
              <a:rPr lang="en-NZ" sz="2800" dirty="0" smtClean="0">
                <a:solidFill>
                  <a:schemeClr val="bg1"/>
                </a:solidFill>
                <a:latin typeface="Georgia" panose="02040502050405020303" pitchFamily="18" charset="0"/>
              </a:rPr>
              <a:t>Restrictions on development of feed lots and winter forage crops…</a:t>
            </a:r>
          </a:p>
          <a:p>
            <a:endParaRPr lang="en-NZ" sz="2400" dirty="0">
              <a:solidFill>
                <a:schemeClr val="bg1"/>
              </a:solidFill>
              <a:latin typeface="Georgia" panose="02040502050405020303" pitchFamily="18" charset="0"/>
            </a:endParaRPr>
          </a:p>
          <a:p>
            <a:pPr marL="0" indent="0">
              <a:buNone/>
            </a:pPr>
            <a:endParaRPr lang="en-NZ" sz="2400" dirty="0"/>
          </a:p>
          <a:p>
            <a:pPr marL="0" indent="0">
              <a:buNone/>
            </a:pPr>
            <a:endParaRPr lang="en-NZ" sz="2400" dirty="0" smtClean="0"/>
          </a:p>
          <a:p>
            <a:pPr marL="0" indent="0">
              <a:buNone/>
            </a:pPr>
            <a:endParaRPr lang="en-NZ" sz="2400" dirty="0"/>
          </a:p>
        </p:txBody>
      </p:sp>
      <p:sp>
        <p:nvSpPr>
          <p:cNvPr id="5" name="Title 1"/>
          <p:cNvSpPr>
            <a:spLocks noGrp="1"/>
          </p:cNvSpPr>
          <p:nvPr>
            <p:ph type="title"/>
          </p:nvPr>
        </p:nvSpPr>
        <p:spPr/>
        <p:txBody>
          <a:bodyPr/>
          <a:lstStyle/>
          <a:p>
            <a:r>
              <a:rPr lang="en-NZ" sz="3200" dirty="0" smtClean="0">
                <a:solidFill>
                  <a:schemeClr val="bg1"/>
                </a:solidFill>
                <a:latin typeface="Georgia" panose="02040502050405020303" pitchFamily="18" charset="0"/>
              </a:rPr>
              <a:t>2. Regulations need to be flexible</a:t>
            </a:r>
            <a:endParaRPr lang="en-NZ" sz="3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802603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FE2518-AC3C-4DA0-8A9E-33CA36CCF765}" type="slidenum">
              <a:rPr lang="en-NZ" smtClean="0"/>
              <a:t>42</a:t>
            </a:fld>
            <a:endParaRPr lang="en-NZ"/>
          </a:p>
        </p:txBody>
      </p:sp>
      <p:pic>
        <p:nvPicPr>
          <p:cNvPr id="5" name="Picture 4"/>
          <p:cNvPicPr>
            <a:picLocks noChangeAspect="1"/>
          </p:cNvPicPr>
          <p:nvPr/>
        </p:nvPicPr>
        <p:blipFill>
          <a:blip r:embed="rId3"/>
          <a:stretch>
            <a:fillRect/>
          </a:stretch>
        </p:blipFill>
        <p:spPr>
          <a:xfrm>
            <a:off x="0" y="116632"/>
            <a:ext cx="9230086" cy="6741368"/>
          </a:xfrm>
          <a:prstGeom prst="rect">
            <a:avLst/>
          </a:prstGeom>
        </p:spPr>
      </p:pic>
    </p:spTree>
    <p:extLst>
      <p:ext uri="{BB962C8B-B14F-4D97-AF65-F5344CB8AC3E}">
        <p14:creationId xmlns:p14="http://schemas.microsoft.com/office/powerpoint/2010/main" val="710474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924800" cy="726802"/>
          </a:xfrm>
        </p:spPr>
        <p:txBody>
          <a:bodyPr/>
          <a:lstStyle/>
          <a:p>
            <a:r>
              <a:rPr lang="en-NZ" sz="3200" dirty="0" smtClean="0">
                <a:solidFill>
                  <a:schemeClr val="bg1"/>
                </a:solidFill>
                <a:latin typeface="Georgia" panose="02040502050405020303" pitchFamily="18" charset="0"/>
              </a:rPr>
              <a:t>3. Innovative sources of finance</a:t>
            </a:r>
            <a:endParaRPr lang="en-NZ" sz="3200" dirty="0">
              <a:solidFill>
                <a:schemeClr val="bg1"/>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BBFE2518-AC3C-4DA0-8A9E-33CA36CCF765}" type="slidenum">
              <a:rPr lang="en-NZ" smtClean="0"/>
              <a:t>43</a:t>
            </a:fld>
            <a:endParaRPr lang="en-NZ"/>
          </a:p>
        </p:txBody>
      </p:sp>
      <p:pic>
        <p:nvPicPr>
          <p:cNvPr id="6" name="Picture 5"/>
          <p:cNvPicPr>
            <a:picLocks noChangeAspect="1"/>
          </p:cNvPicPr>
          <p:nvPr/>
        </p:nvPicPr>
        <p:blipFill>
          <a:blip r:embed="rId3"/>
          <a:stretch>
            <a:fillRect/>
          </a:stretch>
        </p:blipFill>
        <p:spPr>
          <a:xfrm>
            <a:off x="1043608" y="1484784"/>
            <a:ext cx="7251338" cy="5365601"/>
          </a:xfrm>
          <a:prstGeom prst="rect">
            <a:avLst/>
          </a:prstGeom>
        </p:spPr>
      </p:pic>
    </p:spTree>
    <p:extLst>
      <p:ext uri="{BB962C8B-B14F-4D97-AF65-F5344CB8AC3E}">
        <p14:creationId xmlns:p14="http://schemas.microsoft.com/office/powerpoint/2010/main" val="2677007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bg1"/>
                </a:solidFill>
                <a:latin typeface="Georgia" panose="02040502050405020303" pitchFamily="18" charset="0"/>
              </a:rPr>
              <a:t>4. Beware of perverse incentives</a:t>
            </a:r>
            <a:endParaRPr lang="en-NZ" dirty="0">
              <a:solidFill>
                <a:schemeClr val="bg1"/>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BBFE2518-AC3C-4DA0-8A9E-33CA36CCF765}" type="slidenum">
              <a:rPr lang="en-NZ" smtClean="0"/>
              <a:t>44</a:t>
            </a:fld>
            <a:endParaRPr lang="en-NZ"/>
          </a:p>
        </p:txBody>
      </p:sp>
      <p:sp>
        <p:nvSpPr>
          <p:cNvPr id="4" name="Content Placeholder 3"/>
          <p:cNvSpPr>
            <a:spLocks noGrp="1"/>
          </p:cNvSpPr>
          <p:nvPr>
            <p:ph sz="quarter" idx="13"/>
          </p:nvPr>
        </p:nvSpPr>
        <p:spPr>
          <a:xfrm>
            <a:off x="609600" y="1988840"/>
            <a:ext cx="7924800" cy="3726160"/>
          </a:xfrm>
        </p:spPr>
        <p:txBody>
          <a:bodyPr>
            <a:normAutofit/>
          </a:bodyPr>
          <a:lstStyle/>
          <a:p>
            <a:pPr marL="0" indent="0">
              <a:buNone/>
            </a:pPr>
            <a:r>
              <a:rPr lang="en-NZ" sz="2400" dirty="0" smtClean="0">
                <a:solidFill>
                  <a:schemeClr val="bg1"/>
                </a:solidFill>
                <a:latin typeface="Georgia" panose="02040502050405020303" pitchFamily="18" charset="0"/>
              </a:rPr>
              <a:t>e.g. Carbon credits in New Zealand have incentivised monoculture (pine plantations)</a:t>
            </a:r>
            <a:endParaRPr lang="en-NZ" sz="2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447532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FE2518-AC3C-4DA0-8A9E-33CA36CCF765}" type="slidenum">
              <a:rPr lang="en-NZ" smtClean="0"/>
              <a:t>45</a:t>
            </a:fld>
            <a:endParaRPr lang="en-NZ"/>
          </a:p>
        </p:txBody>
      </p:sp>
      <p:sp>
        <p:nvSpPr>
          <p:cNvPr id="4" name="Content Placeholder 3"/>
          <p:cNvSpPr>
            <a:spLocks noGrp="1"/>
          </p:cNvSpPr>
          <p:nvPr>
            <p:ph sz="quarter" idx="13"/>
          </p:nvPr>
        </p:nvSpPr>
        <p:spPr/>
        <p:txBody>
          <a:bodyPr/>
          <a:lstStyle/>
          <a:p>
            <a:endParaRPr lang="en-NZ"/>
          </a:p>
        </p:txBody>
      </p:sp>
      <p:pic>
        <p:nvPicPr>
          <p:cNvPr id="5" name="Picture 4"/>
          <p:cNvPicPr>
            <a:picLocks noChangeAspect="1"/>
          </p:cNvPicPr>
          <p:nvPr/>
        </p:nvPicPr>
        <p:blipFill>
          <a:blip r:embed="rId3"/>
          <a:stretch>
            <a:fillRect/>
          </a:stretch>
        </p:blipFill>
        <p:spPr>
          <a:xfrm>
            <a:off x="444743" y="1268760"/>
            <a:ext cx="7727657" cy="5504004"/>
          </a:xfrm>
          <a:prstGeom prst="rect">
            <a:avLst/>
          </a:prstGeom>
        </p:spPr>
      </p:pic>
      <p:sp>
        <p:nvSpPr>
          <p:cNvPr id="6" name="Title 1"/>
          <p:cNvSpPr>
            <a:spLocks noGrp="1"/>
          </p:cNvSpPr>
          <p:nvPr>
            <p:ph type="title"/>
          </p:nvPr>
        </p:nvSpPr>
        <p:spPr>
          <a:xfrm>
            <a:off x="607690" y="22224"/>
            <a:ext cx="7924800" cy="1143000"/>
          </a:xfrm>
        </p:spPr>
        <p:txBody>
          <a:bodyPr/>
          <a:lstStyle/>
          <a:p>
            <a:r>
              <a:rPr lang="en-NZ" sz="3200" dirty="0">
                <a:solidFill>
                  <a:schemeClr val="bg1"/>
                </a:solidFill>
                <a:latin typeface="Georgia" panose="02040502050405020303" pitchFamily="18" charset="0"/>
              </a:rPr>
              <a:t>5</a:t>
            </a:r>
            <a:r>
              <a:rPr lang="en-NZ" sz="3200" dirty="0" smtClean="0">
                <a:solidFill>
                  <a:schemeClr val="bg1"/>
                </a:solidFill>
                <a:latin typeface="Georgia" panose="02040502050405020303" pitchFamily="18" charset="0"/>
              </a:rPr>
              <a:t>. Support community-led restoration</a:t>
            </a:r>
            <a:endParaRPr lang="en-NZ" sz="3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33212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7349"/>
            <a:ext cx="7924800" cy="1143000"/>
          </a:xfrm>
        </p:spPr>
        <p:txBody>
          <a:bodyPr/>
          <a:lstStyle/>
          <a:p>
            <a:r>
              <a:rPr lang="en-NZ" dirty="0" smtClean="0">
                <a:solidFill>
                  <a:schemeClr val="bg1"/>
                </a:solidFill>
                <a:latin typeface="Georgia" panose="02040502050405020303" pitchFamily="18" charset="0"/>
              </a:rPr>
              <a:t>Volunteer survey</a:t>
            </a:r>
            <a:endParaRPr lang="en-NZ" dirty="0">
              <a:solidFill>
                <a:schemeClr val="bg1"/>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BBFE2518-AC3C-4DA0-8A9E-33CA36CCF765}" type="slidenum">
              <a:rPr lang="en-NZ" smtClean="0"/>
              <a:t>46</a:t>
            </a:fld>
            <a:endParaRPr lang="en-NZ"/>
          </a:p>
        </p:txBody>
      </p:sp>
      <p:pic>
        <p:nvPicPr>
          <p:cNvPr id="5" name="Picture 4"/>
          <p:cNvPicPr>
            <a:picLocks noChangeAspect="1"/>
          </p:cNvPicPr>
          <p:nvPr/>
        </p:nvPicPr>
        <p:blipFill>
          <a:blip r:embed="rId2"/>
          <a:stretch>
            <a:fillRect/>
          </a:stretch>
        </p:blipFill>
        <p:spPr>
          <a:xfrm>
            <a:off x="19769" y="1844824"/>
            <a:ext cx="9124231" cy="3698155"/>
          </a:xfrm>
          <a:prstGeom prst="rect">
            <a:avLst/>
          </a:prstGeom>
        </p:spPr>
      </p:pic>
    </p:spTree>
    <p:extLst>
      <p:ext uri="{BB962C8B-B14F-4D97-AF65-F5344CB8AC3E}">
        <p14:creationId xmlns:p14="http://schemas.microsoft.com/office/powerpoint/2010/main" val="2330564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44824"/>
            <a:ext cx="7924800" cy="4536504"/>
          </a:xfrm>
        </p:spPr>
        <p:txBody>
          <a:bodyPr>
            <a:normAutofit fontScale="92500"/>
          </a:bodyPr>
          <a:lstStyle/>
          <a:p>
            <a:pPr marL="0" indent="0">
              <a:buNone/>
            </a:pPr>
            <a:r>
              <a:rPr lang="en-NZ" sz="2800" b="1" dirty="0">
                <a:solidFill>
                  <a:schemeClr val="bg1"/>
                </a:solidFill>
                <a:latin typeface="Georgia" panose="02040502050405020303" pitchFamily="18" charset="0"/>
              </a:rPr>
              <a:t>National Policy Statement for Freshwater Management 2020</a:t>
            </a:r>
          </a:p>
          <a:p>
            <a:pPr marL="0" lvl="0" indent="0">
              <a:buNone/>
            </a:pPr>
            <a:endParaRPr lang="en-NZ" sz="2800" dirty="0">
              <a:solidFill>
                <a:schemeClr val="bg1"/>
              </a:solidFill>
              <a:latin typeface="Georgia" panose="02040502050405020303" pitchFamily="18" charset="0"/>
            </a:endParaRPr>
          </a:p>
          <a:p>
            <a:pPr marL="0" lvl="0" indent="0">
              <a:buNone/>
            </a:pPr>
            <a:r>
              <a:rPr lang="en-AU" sz="2800" i="1" dirty="0">
                <a:solidFill>
                  <a:schemeClr val="bg1"/>
                </a:solidFill>
                <a:latin typeface="Georgia" panose="02040502050405020303" pitchFamily="18" charset="0"/>
              </a:rPr>
              <a:t>Te Mana o </a:t>
            </a:r>
            <a:r>
              <a:rPr lang="en-AU" sz="2800" i="1" dirty="0" err="1">
                <a:solidFill>
                  <a:schemeClr val="bg1"/>
                </a:solidFill>
                <a:latin typeface="Georgia" panose="02040502050405020303" pitchFamily="18" charset="0"/>
              </a:rPr>
              <a:t>te</a:t>
            </a:r>
            <a:r>
              <a:rPr lang="en-AU" sz="2800" i="1" dirty="0">
                <a:solidFill>
                  <a:schemeClr val="bg1"/>
                </a:solidFill>
                <a:latin typeface="Georgia" panose="02040502050405020303" pitchFamily="18" charset="0"/>
              </a:rPr>
              <a:t> </a:t>
            </a:r>
            <a:r>
              <a:rPr lang="en-AU" sz="2800" i="1" dirty="0" err="1">
                <a:solidFill>
                  <a:schemeClr val="bg1"/>
                </a:solidFill>
                <a:latin typeface="Georgia" panose="02040502050405020303" pitchFamily="18" charset="0"/>
              </a:rPr>
              <a:t>Wai</a:t>
            </a:r>
            <a:r>
              <a:rPr lang="en-AU" sz="2800" i="1" dirty="0">
                <a:solidFill>
                  <a:schemeClr val="bg1"/>
                </a:solidFill>
                <a:latin typeface="Georgia" panose="02040502050405020303" pitchFamily="18" charset="0"/>
              </a:rPr>
              <a:t> </a:t>
            </a:r>
            <a:r>
              <a:rPr lang="en-AU" sz="2800" dirty="0">
                <a:solidFill>
                  <a:schemeClr val="bg1"/>
                </a:solidFill>
                <a:latin typeface="Georgia" panose="02040502050405020303" pitchFamily="18" charset="0"/>
              </a:rPr>
              <a:t>prioritises, in the following order</a:t>
            </a:r>
            <a:endParaRPr lang="en-NZ" sz="2800" dirty="0">
              <a:solidFill>
                <a:schemeClr val="bg1"/>
              </a:solidFill>
              <a:latin typeface="Georgia" panose="02040502050405020303" pitchFamily="18" charset="0"/>
            </a:endParaRPr>
          </a:p>
          <a:p>
            <a:pPr marL="342900" lvl="1" indent="0">
              <a:buNone/>
            </a:pPr>
            <a:r>
              <a:rPr lang="en-AU" sz="2400" dirty="0" smtClean="0">
                <a:solidFill>
                  <a:schemeClr val="bg1"/>
                </a:solidFill>
                <a:latin typeface="Georgia" panose="02040502050405020303" pitchFamily="18" charset="0"/>
              </a:rPr>
              <a:t>1. The </a:t>
            </a:r>
            <a:r>
              <a:rPr lang="en-AU" sz="2400" dirty="0">
                <a:solidFill>
                  <a:schemeClr val="bg1"/>
                </a:solidFill>
                <a:latin typeface="Georgia" panose="02040502050405020303" pitchFamily="18" charset="0"/>
              </a:rPr>
              <a:t>health and well-being of water bodies and freshwater ecosystems</a:t>
            </a:r>
            <a:endParaRPr lang="en-NZ" sz="2400" dirty="0">
              <a:solidFill>
                <a:schemeClr val="bg1"/>
              </a:solidFill>
              <a:latin typeface="Georgia" panose="02040502050405020303" pitchFamily="18" charset="0"/>
            </a:endParaRPr>
          </a:p>
          <a:p>
            <a:pPr marL="342900" lvl="1" indent="0">
              <a:buNone/>
            </a:pPr>
            <a:r>
              <a:rPr lang="en-AU" sz="2400" dirty="0" smtClean="0">
                <a:solidFill>
                  <a:schemeClr val="bg1"/>
                </a:solidFill>
                <a:latin typeface="Georgia" panose="02040502050405020303" pitchFamily="18" charset="0"/>
              </a:rPr>
              <a:t>2. The </a:t>
            </a:r>
            <a:r>
              <a:rPr lang="en-AU" sz="2400" dirty="0">
                <a:solidFill>
                  <a:schemeClr val="bg1"/>
                </a:solidFill>
                <a:latin typeface="Georgia" panose="02040502050405020303" pitchFamily="18" charset="0"/>
              </a:rPr>
              <a:t>health needs of people </a:t>
            </a:r>
            <a:endParaRPr lang="en-NZ" sz="2400" dirty="0">
              <a:solidFill>
                <a:schemeClr val="bg1"/>
              </a:solidFill>
              <a:latin typeface="Georgia" panose="02040502050405020303" pitchFamily="18" charset="0"/>
            </a:endParaRPr>
          </a:p>
          <a:p>
            <a:pPr marL="342900" lvl="1" indent="0">
              <a:buNone/>
            </a:pPr>
            <a:r>
              <a:rPr lang="en-AU" sz="2400" dirty="0" smtClean="0">
                <a:solidFill>
                  <a:schemeClr val="bg1"/>
                </a:solidFill>
                <a:latin typeface="Georgia" panose="02040502050405020303" pitchFamily="18" charset="0"/>
              </a:rPr>
              <a:t>3. The </a:t>
            </a:r>
            <a:r>
              <a:rPr lang="en-AU" sz="2400" dirty="0">
                <a:solidFill>
                  <a:schemeClr val="bg1"/>
                </a:solidFill>
                <a:latin typeface="Georgia" panose="02040502050405020303" pitchFamily="18" charset="0"/>
              </a:rPr>
              <a:t>ability of people and communities to provide for their social, economic, and cultural well-being, now and in the future</a:t>
            </a:r>
            <a:endParaRPr lang="en-NZ" sz="2400" dirty="0">
              <a:solidFill>
                <a:schemeClr val="bg1"/>
              </a:solidFill>
              <a:latin typeface="Georgia" panose="02040502050405020303" pitchFamily="18" charset="0"/>
            </a:endParaRPr>
          </a:p>
          <a:p>
            <a:pPr marL="0" indent="0">
              <a:buNone/>
            </a:pPr>
            <a:endParaRPr lang="en-NZ" sz="2400" dirty="0"/>
          </a:p>
          <a:p>
            <a:pPr marL="0" indent="0">
              <a:buNone/>
            </a:pPr>
            <a:endParaRPr lang="en-NZ" sz="2400" dirty="0" smtClean="0"/>
          </a:p>
          <a:p>
            <a:pPr marL="0" indent="0">
              <a:buNone/>
            </a:pPr>
            <a:endParaRPr lang="en-NZ" sz="2400" dirty="0"/>
          </a:p>
        </p:txBody>
      </p:sp>
      <p:sp>
        <p:nvSpPr>
          <p:cNvPr id="5" name="Title 1"/>
          <p:cNvSpPr>
            <a:spLocks noGrp="1"/>
          </p:cNvSpPr>
          <p:nvPr>
            <p:ph type="title"/>
          </p:nvPr>
        </p:nvSpPr>
        <p:spPr/>
        <p:txBody>
          <a:bodyPr/>
          <a:lstStyle/>
          <a:p>
            <a:r>
              <a:rPr lang="en-NZ" b="1" dirty="0">
                <a:solidFill>
                  <a:schemeClr val="bg1"/>
                </a:solidFill>
                <a:latin typeface="Georgia" panose="02040502050405020303" pitchFamily="18" charset="0"/>
              </a:rPr>
              <a:t>6</a:t>
            </a:r>
            <a:r>
              <a:rPr lang="en-NZ" b="1" dirty="0" smtClean="0">
                <a:solidFill>
                  <a:schemeClr val="bg1"/>
                </a:solidFill>
                <a:latin typeface="Georgia" panose="02040502050405020303" pitchFamily="18" charset="0"/>
              </a:rPr>
              <a:t>. Support guardianship model of nature</a:t>
            </a:r>
            <a:endParaRPr lang="en-NZ"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73542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FE2518-AC3C-4DA0-8A9E-33CA36CCF765}" type="slidenum">
              <a:rPr lang="en-NZ" smtClean="0"/>
              <a:t>48</a:t>
            </a:fld>
            <a:endParaRPr lang="en-NZ"/>
          </a:p>
        </p:txBody>
      </p:sp>
      <p:sp>
        <p:nvSpPr>
          <p:cNvPr id="4" name="Content Placeholder 3"/>
          <p:cNvSpPr>
            <a:spLocks noGrp="1"/>
          </p:cNvSpPr>
          <p:nvPr>
            <p:ph sz="quarter" idx="13"/>
          </p:nvPr>
        </p:nvSpPr>
        <p:spPr/>
        <p:txBody>
          <a:bodyPr/>
          <a:lstStyle/>
          <a:p>
            <a:endParaRPr lang="en-NZ"/>
          </a:p>
        </p:txBody>
      </p:sp>
      <p:pic>
        <p:nvPicPr>
          <p:cNvPr id="5" name="Picture 4"/>
          <p:cNvPicPr>
            <a:picLocks noChangeAspect="1"/>
          </p:cNvPicPr>
          <p:nvPr/>
        </p:nvPicPr>
        <p:blipFill>
          <a:blip r:embed="rId2"/>
          <a:stretch>
            <a:fillRect/>
          </a:stretch>
        </p:blipFill>
        <p:spPr>
          <a:xfrm>
            <a:off x="30827" y="407070"/>
            <a:ext cx="9113173" cy="5949280"/>
          </a:xfrm>
          <a:prstGeom prst="rect">
            <a:avLst/>
          </a:prstGeom>
        </p:spPr>
      </p:pic>
    </p:spTree>
    <p:extLst>
      <p:ext uri="{BB962C8B-B14F-4D97-AF65-F5344CB8AC3E}">
        <p14:creationId xmlns:p14="http://schemas.microsoft.com/office/powerpoint/2010/main" val="2610493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a:p>
        </p:txBody>
      </p:sp>
      <p:sp>
        <p:nvSpPr>
          <p:cNvPr id="4" name="Footer Placeholder 3"/>
          <p:cNvSpPr>
            <a:spLocks noGrp="1"/>
          </p:cNvSpPr>
          <p:nvPr>
            <p:ph type="ftr" sz="quarter" idx="11"/>
          </p:nvPr>
        </p:nvSpPr>
        <p:spPr/>
        <p:txBody>
          <a:bodyPr/>
          <a:lstStyle/>
          <a:p>
            <a:endParaRPr lang="en-NZ"/>
          </a:p>
        </p:txBody>
      </p:sp>
      <p:pic>
        <p:nvPicPr>
          <p:cNvPr id="5" name="Picture 4"/>
          <p:cNvPicPr>
            <a:picLocks noChangeAspect="1"/>
          </p:cNvPicPr>
          <p:nvPr/>
        </p:nvPicPr>
        <p:blipFill>
          <a:blip r:embed="rId2"/>
          <a:stretch>
            <a:fillRect/>
          </a:stretch>
        </p:blipFill>
        <p:spPr>
          <a:xfrm>
            <a:off x="113070" y="332656"/>
            <a:ext cx="8917860" cy="6161112"/>
          </a:xfrm>
          <a:prstGeom prst="rect">
            <a:avLst/>
          </a:prstGeom>
        </p:spPr>
      </p:pic>
    </p:spTree>
    <p:extLst>
      <p:ext uri="{BB962C8B-B14F-4D97-AF65-F5344CB8AC3E}">
        <p14:creationId xmlns:p14="http://schemas.microsoft.com/office/powerpoint/2010/main" val="73000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805" y="-23488"/>
            <a:ext cx="9030691" cy="6846414"/>
          </a:xfrm>
          <a:prstGeom prst="rect">
            <a:avLst/>
          </a:prstGeom>
        </p:spPr>
      </p:pic>
      <p:sp>
        <p:nvSpPr>
          <p:cNvPr id="2" name="Slide Number Placeholder 1"/>
          <p:cNvSpPr>
            <a:spLocks noGrp="1"/>
          </p:cNvSpPr>
          <p:nvPr>
            <p:ph type="sldNum" sz="quarter" idx="12"/>
          </p:nvPr>
        </p:nvSpPr>
        <p:spPr/>
        <p:txBody>
          <a:bodyPr/>
          <a:lstStyle/>
          <a:p>
            <a:fld id="{BBFE2518-AC3C-4DA0-8A9E-33CA36CCF765}" type="slidenum">
              <a:rPr lang="en-NZ" smtClean="0"/>
              <a:t>5</a:t>
            </a:fld>
            <a:endParaRPr lang="en-NZ"/>
          </a:p>
        </p:txBody>
      </p:sp>
    </p:spTree>
    <p:extLst>
      <p:ext uri="{BB962C8B-B14F-4D97-AF65-F5344CB8AC3E}">
        <p14:creationId xmlns:p14="http://schemas.microsoft.com/office/powerpoint/2010/main" val="968834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7924800" cy="936104"/>
          </a:xfrm>
        </p:spPr>
        <p:txBody>
          <a:bodyPr/>
          <a:lstStyle/>
          <a:p>
            <a:r>
              <a:rPr lang="en-NZ" b="1" dirty="0" smtClean="0">
                <a:solidFill>
                  <a:schemeClr val="bg1"/>
                </a:solidFill>
                <a:latin typeface="Georgia" panose="02040502050405020303" pitchFamily="18" charset="0"/>
              </a:rPr>
              <a:t/>
            </a:r>
            <a:br>
              <a:rPr lang="en-NZ" b="1" dirty="0" smtClean="0">
                <a:solidFill>
                  <a:schemeClr val="bg1"/>
                </a:solidFill>
                <a:latin typeface="Georgia" panose="02040502050405020303" pitchFamily="18" charset="0"/>
              </a:rPr>
            </a:br>
            <a:r>
              <a:rPr lang="en-NZ" b="1" dirty="0" smtClean="0">
                <a:solidFill>
                  <a:schemeClr val="bg1"/>
                </a:solidFill>
                <a:latin typeface="Georgia" panose="02040502050405020303" pitchFamily="18" charset="0"/>
              </a:rPr>
              <a:t>The river that owns itself</a:t>
            </a:r>
            <a:endParaRPr lang="en-NZ" b="1" dirty="0">
              <a:solidFill>
                <a:schemeClr val="bg1"/>
              </a:solidFill>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BBFE2518-AC3C-4DA0-8A9E-33CA36CCF765}" type="slidenum">
              <a:rPr lang="en-NZ" smtClean="0"/>
              <a:t>50</a:t>
            </a:fld>
            <a:endParaRPr lang="en-NZ"/>
          </a:p>
        </p:txBody>
      </p:sp>
      <p:sp>
        <p:nvSpPr>
          <p:cNvPr id="4" name="Content Placeholder 3"/>
          <p:cNvSpPr>
            <a:spLocks noGrp="1"/>
          </p:cNvSpPr>
          <p:nvPr>
            <p:ph sz="quarter" idx="13"/>
          </p:nvPr>
        </p:nvSpPr>
        <p:spPr/>
        <p:txBody>
          <a:bodyPr>
            <a:normAutofit/>
          </a:bodyPr>
          <a:lstStyle/>
          <a:p>
            <a:pPr marL="0" indent="0">
              <a:buNone/>
            </a:pPr>
            <a:r>
              <a:rPr lang="en-US" sz="2400" dirty="0" smtClean="0">
                <a:solidFill>
                  <a:schemeClr val="bg1"/>
                </a:solidFill>
                <a:latin typeface="Georgia" panose="02040502050405020303" pitchFamily="18" charset="0"/>
              </a:rPr>
              <a:t>In 2017, Whanganui River was </a:t>
            </a:r>
            <a:r>
              <a:rPr lang="en-US" sz="2400" dirty="0">
                <a:solidFill>
                  <a:schemeClr val="bg1"/>
                </a:solidFill>
                <a:latin typeface="Georgia" panose="02040502050405020303" pitchFamily="18" charset="0"/>
              </a:rPr>
              <a:t>recognized as </a:t>
            </a:r>
            <a:endParaRPr lang="en-US" sz="2400" dirty="0" smtClean="0">
              <a:solidFill>
                <a:schemeClr val="bg1"/>
              </a:solidFill>
              <a:latin typeface="Georgia" panose="02040502050405020303" pitchFamily="18" charset="0"/>
            </a:endParaRPr>
          </a:p>
          <a:p>
            <a:pPr marL="0" indent="0">
              <a:buNone/>
            </a:pPr>
            <a:r>
              <a:rPr lang="en-US" sz="2400" dirty="0" smtClean="0">
                <a:solidFill>
                  <a:schemeClr val="bg1"/>
                </a:solidFill>
                <a:latin typeface="Georgia" panose="02040502050405020303" pitchFamily="18" charset="0"/>
              </a:rPr>
              <a:t>“</a:t>
            </a:r>
            <a:r>
              <a:rPr lang="en-US" sz="2400" i="1" dirty="0">
                <a:solidFill>
                  <a:schemeClr val="bg1"/>
                </a:solidFill>
                <a:latin typeface="Georgia" panose="02040502050405020303" pitchFamily="18" charset="0"/>
              </a:rPr>
              <a:t>an indivisible and living whole comprising the Whanganui River from the mountains to the sea, incorporating all its physical and metaphysical elements</a:t>
            </a:r>
            <a:r>
              <a:rPr lang="en-US" sz="2400" dirty="0">
                <a:solidFill>
                  <a:schemeClr val="bg1"/>
                </a:solidFill>
                <a:latin typeface="Georgia" panose="02040502050405020303" pitchFamily="18" charset="0"/>
              </a:rPr>
              <a:t>” (Te Awa </a:t>
            </a:r>
            <a:r>
              <a:rPr lang="en-US" sz="2400" dirty="0" err="1">
                <a:solidFill>
                  <a:schemeClr val="bg1"/>
                </a:solidFill>
                <a:latin typeface="Georgia" panose="02040502050405020303" pitchFamily="18" charset="0"/>
              </a:rPr>
              <a:t>Tupua</a:t>
            </a:r>
            <a:r>
              <a:rPr lang="en-US" sz="2400" dirty="0">
                <a:solidFill>
                  <a:schemeClr val="bg1"/>
                </a:solidFill>
                <a:latin typeface="Georgia" panose="02040502050405020303" pitchFamily="18" charset="0"/>
              </a:rPr>
              <a:t> Act 2017</a:t>
            </a:r>
            <a:r>
              <a:rPr lang="en-US" sz="2400" dirty="0" smtClean="0">
                <a:solidFill>
                  <a:schemeClr val="bg1"/>
                </a:solidFill>
                <a:latin typeface="Georgia" panose="02040502050405020303" pitchFamily="18" charset="0"/>
              </a:rPr>
              <a:t>)</a:t>
            </a:r>
          </a:p>
          <a:p>
            <a:pPr marL="0" indent="0">
              <a:buNone/>
            </a:pPr>
            <a:endParaRPr lang="en-US" sz="2400" dirty="0">
              <a:solidFill>
                <a:schemeClr val="bg1"/>
              </a:solidFill>
              <a:latin typeface="Georgia" panose="02040502050405020303" pitchFamily="18" charset="0"/>
            </a:endParaRPr>
          </a:p>
          <a:p>
            <a:pPr marL="0" indent="0">
              <a:buNone/>
            </a:pPr>
            <a:r>
              <a:rPr lang="en-US" sz="2400" dirty="0" smtClean="0">
                <a:solidFill>
                  <a:schemeClr val="bg1"/>
                </a:solidFill>
                <a:latin typeface="Georgia" panose="02040502050405020303" pitchFamily="18" charset="0"/>
              </a:rPr>
              <a:t>The ‘human face’ (guardians): </a:t>
            </a:r>
          </a:p>
          <a:p>
            <a:pPr marL="0" indent="0">
              <a:buNone/>
            </a:pPr>
            <a:r>
              <a:rPr lang="en-US" sz="2400" dirty="0" smtClean="0">
                <a:solidFill>
                  <a:schemeClr val="bg1"/>
                </a:solidFill>
                <a:latin typeface="Georgia" panose="02040502050405020303" pitchFamily="18" charset="0"/>
              </a:rPr>
              <a:t>representative by the Whanganui Iwi, Crown and advisory group </a:t>
            </a:r>
            <a:endParaRPr lang="en-NZ" sz="3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771195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Slide Number Placeholder 2"/>
          <p:cNvSpPr>
            <a:spLocks noGrp="1"/>
          </p:cNvSpPr>
          <p:nvPr>
            <p:ph type="sldNum" sz="quarter" idx="12"/>
          </p:nvPr>
        </p:nvSpPr>
        <p:spPr/>
        <p:txBody>
          <a:bodyPr/>
          <a:lstStyle/>
          <a:p>
            <a:fld id="{BBFE2518-AC3C-4DA0-8A9E-33CA36CCF765}" type="slidenum">
              <a:rPr lang="en-NZ" smtClean="0"/>
              <a:t>51</a:t>
            </a:fld>
            <a:endParaRPr lang="en-NZ"/>
          </a:p>
        </p:txBody>
      </p:sp>
      <p:sp>
        <p:nvSpPr>
          <p:cNvPr id="4" name="Content Placeholder 3"/>
          <p:cNvSpPr>
            <a:spLocks noGrp="1"/>
          </p:cNvSpPr>
          <p:nvPr>
            <p:ph sz="quarter" idx="13"/>
          </p:nvPr>
        </p:nvSpPr>
        <p:spPr/>
        <p:txBody>
          <a:bodyPr/>
          <a:lstStyle/>
          <a:p>
            <a:endParaRPr lang="en-NZ" dirty="0"/>
          </a:p>
        </p:txBody>
      </p:sp>
      <p:pic>
        <p:nvPicPr>
          <p:cNvPr id="5" name="Picture 4"/>
          <p:cNvPicPr>
            <a:picLocks noChangeAspect="1"/>
          </p:cNvPicPr>
          <p:nvPr/>
        </p:nvPicPr>
        <p:blipFill>
          <a:blip r:embed="rId2"/>
          <a:stretch>
            <a:fillRect/>
          </a:stretch>
        </p:blipFill>
        <p:spPr>
          <a:xfrm>
            <a:off x="1259632" y="0"/>
            <a:ext cx="6111000" cy="6858000"/>
          </a:xfrm>
          <a:prstGeom prst="rect">
            <a:avLst/>
          </a:prstGeom>
        </p:spPr>
      </p:pic>
    </p:spTree>
    <p:extLst>
      <p:ext uri="{BB962C8B-B14F-4D97-AF65-F5344CB8AC3E}">
        <p14:creationId xmlns:p14="http://schemas.microsoft.com/office/powerpoint/2010/main" val="411985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64" y="1052736"/>
            <a:ext cx="9176743" cy="4968551"/>
          </a:xfrm>
          <a:prstGeom prst="rect">
            <a:avLst/>
          </a:prstGeom>
        </p:spPr>
      </p:pic>
      <p:sp>
        <p:nvSpPr>
          <p:cNvPr id="3" name="Slide Number Placeholder 2"/>
          <p:cNvSpPr>
            <a:spLocks noGrp="1"/>
          </p:cNvSpPr>
          <p:nvPr>
            <p:ph type="sldNum" sz="quarter" idx="12"/>
          </p:nvPr>
        </p:nvSpPr>
        <p:spPr/>
        <p:txBody>
          <a:bodyPr/>
          <a:lstStyle/>
          <a:p>
            <a:fld id="{58A7F06A-D466-4DD8-B729-EF27CA0377AC}" type="slidenum">
              <a:rPr lang="en-NZ" smtClean="0"/>
              <a:t>6</a:t>
            </a:fld>
            <a:endParaRPr lang="en-NZ"/>
          </a:p>
        </p:txBody>
      </p:sp>
    </p:spTree>
    <p:extLst>
      <p:ext uri="{BB962C8B-B14F-4D97-AF65-F5344CB8AC3E}">
        <p14:creationId xmlns:p14="http://schemas.microsoft.com/office/powerpoint/2010/main" val="70561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ependence on fossil fuel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8A7F06A-D466-4DD8-B729-EF27CA0377AC}" type="slidenum">
              <a:rPr lang="en-NZ" smtClean="0"/>
              <a:t>7</a:t>
            </a:fld>
            <a:endParaRPr lang="en-NZ"/>
          </a:p>
        </p:txBody>
      </p:sp>
    </p:spTree>
    <p:extLst>
      <p:ext uri="{BB962C8B-B14F-4D97-AF65-F5344CB8AC3E}">
        <p14:creationId xmlns:p14="http://schemas.microsoft.com/office/powerpoint/2010/main" val="1522200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78098"/>
          </a:xfrm>
        </p:spPr>
        <p:txBody>
          <a:bodyPr/>
          <a:lstStyle/>
          <a:p>
            <a:r>
              <a:rPr lang="en-NZ" b="1" dirty="0" smtClean="0">
                <a:solidFill>
                  <a:schemeClr val="bg1"/>
                </a:solidFill>
                <a:latin typeface="Georgia" panose="02040502050405020303" pitchFamily="18" charset="0"/>
              </a:rPr>
              <a:t>GDP does </a:t>
            </a:r>
            <a:r>
              <a:rPr lang="en-NZ" b="1" u="sng" dirty="0" smtClean="0">
                <a:solidFill>
                  <a:schemeClr val="bg1"/>
                </a:solidFill>
                <a:latin typeface="Georgia" panose="02040502050405020303" pitchFamily="18" charset="0"/>
              </a:rPr>
              <a:t>Not</a:t>
            </a:r>
            <a:r>
              <a:rPr lang="en-NZ" b="1" dirty="0" smtClean="0">
                <a:solidFill>
                  <a:schemeClr val="bg1"/>
                </a:solidFill>
                <a:latin typeface="Georgia" panose="02040502050405020303" pitchFamily="18" charset="0"/>
              </a:rPr>
              <a:t> measure:</a:t>
            </a:r>
            <a:endParaRPr lang="en-NZ" b="1" dirty="0">
              <a:solidFill>
                <a:schemeClr val="bg1"/>
              </a:solidFill>
              <a:latin typeface="Georgia" panose="02040502050405020303" pitchFamily="18" charset="0"/>
            </a:endParaRPr>
          </a:p>
        </p:txBody>
      </p:sp>
      <p:sp>
        <p:nvSpPr>
          <p:cNvPr id="3" name="Content Placeholder 2"/>
          <p:cNvSpPr>
            <a:spLocks noGrp="1"/>
          </p:cNvSpPr>
          <p:nvPr>
            <p:ph idx="1"/>
          </p:nvPr>
        </p:nvSpPr>
        <p:spPr>
          <a:xfrm>
            <a:off x="609600" y="1600200"/>
            <a:ext cx="7924800" cy="4061047"/>
          </a:xfrm>
        </p:spPr>
        <p:txBody>
          <a:bodyPr/>
          <a:lstStyle/>
          <a:p>
            <a:pPr>
              <a:buClr>
                <a:schemeClr val="bg1"/>
              </a:buClr>
            </a:pPr>
            <a:r>
              <a:rPr lang="en-NZ" sz="2400" dirty="0" smtClean="0">
                <a:solidFill>
                  <a:schemeClr val="bg1"/>
                </a:solidFill>
                <a:latin typeface="Georgia" panose="02040502050405020303" pitchFamily="18" charset="0"/>
              </a:rPr>
              <a:t>The value of leisure time, the benefit from free digital services </a:t>
            </a:r>
          </a:p>
          <a:p>
            <a:pPr>
              <a:buClr>
                <a:schemeClr val="bg1"/>
              </a:buClr>
            </a:pPr>
            <a:endParaRPr lang="en-NZ" sz="2400" dirty="0">
              <a:solidFill>
                <a:schemeClr val="bg1"/>
              </a:solidFill>
              <a:latin typeface="Georgia" panose="02040502050405020303" pitchFamily="18" charset="0"/>
            </a:endParaRPr>
          </a:p>
          <a:p>
            <a:pPr>
              <a:buClr>
                <a:schemeClr val="bg1"/>
              </a:buClr>
            </a:pPr>
            <a:r>
              <a:rPr lang="en-NZ" sz="2400" dirty="0" smtClean="0">
                <a:solidFill>
                  <a:schemeClr val="bg1"/>
                </a:solidFill>
                <a:latin typeface="Georgia" panose="02040502050405020303" pitchFamily="18" charset="0"/>
              </a:rPr>
              <a:t>Unpaid work (care for children, voluntary work)</a:t>
            </a:r>
          </a:p>
          <a:p>
            <a:pPr>
              <a:buClr>
                <a:schemeClr val="bg1"/>
              </a:buClr>
            </a:pPr>
            <a:endParaRPr lang="en-NZ" sz="2400" dirty="0">
              <a:solidFill>
                <a:schemeClr val="bg1"/>
              </a:solidFill>
              <a:latin typeface="Georgia" panose="02040502050405020303" pitchFamily="18" charset="0"/>
            </a:endParaRPr>
          </a:p>
          <a:p>
            <a:pPr>
              <a:buClr>
                <a:schemeClr val="bg1"/>
              </a:buClr>
            </a:pPr>
            <a:r>
              <a:rPr lang="en-NZ" sz="2400" dirty="0" smtClean="0">
                <a:solidFill>
                  <a:schemeClr val="bg1"/>
                </a:solidFill>
                <a:latin typeface="Georgia" panose="02040502050405020303" pitchFamily="18" charset="0"/>
              </a:rPr>
              <a:t>Income inequality</a:t>
            </a:r>
          </a:p>
          <a:p>
            <a:pPr>
              <a:buClr>
                <a:schemeClr val="bg1"/>
              </a:buClr>
            </a:pPr>
            <a:endParaRPr lang="en-NZ" sz="1800" dirty="0">
              <a:solidFill>
                <a:schemeClr val="bg1"/>
              </a:solidFill>
              <a:latin typeface="Georgia" panose="02040502050405020303" pitchFamily="18" charset="0"/>
            </a:endParaRPr>
          </a:p>
          <a:p>
            <a:pPr>
              <a:buClr>
                <a:schemeClr val="bg1"/>
              </a:buClr>
            </a:pPr>
            <a:r>
              <a:rPr lang="en-NZ" sz="2400" b="1" dirty="0" smtClean="0">
                <a:solidFill>
                  <a:schemeClr val="bg1"/>
                </a:solidFill>
                <a:latin typeface="Georgia" panose="02040502050405020303" pitchFamily="18" charset="0"/>
              </a:rPr>
              <a:t>Environmental damage / biodiversity loss</a:t>
            </a:r>
            <a:endParaRPr lang="en-NZ" sz="2400" b="1" dirty="0">
              <a:solidFill>
                <a:schemeClr val="bg1"/>
              </a:solidFill>
              <a:latin typeface="Georgia" panose="02040502050405020303" pitchFamily="18" charset="0"/>
            </a:endParaRPr>
          </a:p>
          <a:p>
            <a:pPr>
              <a:buClr>
                <a:schemeClr val="bg1"/>
              </a:buClr>
            </a:pPr>
            <a:endParaRPr lang="en-NZ" dirty="0"/>
          </a:p>
        </p:txBody>
      </p:sp>
      <p:sp>
        <p:nvSpPr>
          <p:cNvPr id="5" name="Slide Number Placeholder 4"/>
          <p:cNvSpPr>
            <a:spLocks noGrp="1"/>
          </p:cNvSpPr>
          <p:nvPr>
            <p:ph type="sldNum" sz="quarter" idx="12"/>
          </p:nvPr>
        </p:nvSpPr>
        <p:spPr/>
        <p:txBody>
          <a:bodyPr/>
          <a:lstStyle/>
          <a:p>
            <a:fld id="{58A7F06A-D466-4DD8-B729-EF27CA0377AC}" type="slidenum">
              <a:rPr lang="en-NZ" smtClean="0"/>
              <a:t>8</a:t>
            </a:fld>
            <a:endParaRPr lang="en-NZ"/>
          </a:p>
        </p:txBody>
      </p:sp>
    </p:spTree>
    <p:extLst>
      <p:ext uri="{BB962C8B-B14F-4D97-AF65-F5344CB8AC3E}">
        <p14:creationId xmlns:p14="http://schemas.microsoft.com/office/powerpoint/2010/main" val="2629178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32656"/>
            <a:ext cx="7046540" cy="5119217"/>
          </a:xfrm>
        </p:spPr>
        <p:txBody>
          <a:bodyPr/>
          <a:lstStyle/>
          <a:p>
            <a:pPr marL="0" indent="0">
              <a:buNone/>
            </a:pPr>
            <a:r>
              <a:rPr lang="en-US" sz="1800" b="1" dirty="0">
                <a:solidFill>
                  <a:schemeClr val="bg1"/>
                </a:solidFill>
                <a:latin typeface="Georgia" panose="02040502050405020303" pitchFamily="18" charset="0"/>
              </a:rPr>
              <a:t>Joseph </a:t>
            </a:r>
            <a:r>
              <a:rPr lang="en-US" sz="1800" b="1" dirty="0" err="1">
                <a:solidFill>
                  <a:schemeClr val="bg1"/>
                </a:solidFill>
                <a:latin typeface="Georgia" panose="02040502050405020303" pitchFamily="18" charset="0"/>
              </a:rPr>
              <a:t>Stiglitz</a:t>
            </a:r>
            <a:r>
              <a:rPr lang="en-US" sz="1800" b="1" dirty="0">
                <a:solidFill>
                  <a:schemeClr val="bg1"/>
                </a:solidFill>
                <a:latin typeface="Georgia" panose="02040502050405020303" pitchFamily="18" charset="0"/>
              </a:rPr>
              <a:t> - Problems with GDP as an Economic Barometer</a:t>
            </a:r>
            <a:endParaRPr lang="en-NZ" sz="1800" dirty="0">
              <a:solidFill>
                <a:schemeClr val="bg1"/>
              </a:solidFill>
              <a:latin typeface="Georgia" panose="02040502050405020303" pitchFamily="18" charset="0"/>
              <a:hlinkClick r:id=""/>
            </a:endParaRPr>
          </a:p>
          <a:p>
            <a:pPr marL="0" indent="0">
              <a:buNone/>
            </a:pPr>
            <a:r>
              <a:rPr lang="en-NZ" sz="1800" dirty="0">
                <a:solidFill>
                  <a:schemeClr val="bg1"/>
                </a:solidFill>
                <a:latin typeface="Georgia" panose="02040502050405020303" pitchFamily="18" charset="0"/>
                <a:hlinkClick r:id=""/>
              </a:rPr>
              <a:t>https://www.youtube.com/watch?v=QUaJMNtW6GA</a:t>
            </a:r>
            <a:endParaRPr lang="en-NZ" sz="1800" dirty="0">
              <a:solidFill>
                <a:schemeClr val="bg1"/>
              </a:solidFill>
              <a:latin typeface="Georgia" panose="02040502050405020303" pitchFamily="18" charset="0"/>
            </a:endParaRPr>
          </a:p>
          <a:p>
            <a:pPr marL="0" indent="0">
              <a:buNone/>
            </a:pPr>
            <a:endParaRPr lang="en-NZ" dirty="0"/>
          </a:p>
        </p:txBody>
      </p:sp>
      <p:sp>
        <p:nvSpPr>
          <p:cNvPr id="2" name="Slide Number Placeholder 1"/>
          <p:cNvSpPr>
            <a:spLocks noGrp="1"/>
          </p:cNvSpPr>
          <p:nvPr>
            <p:ph type="sldNum" sz="quarter" idx="12"/>
          </p:nvPr>
        </p:nvSpPr>
        <p:spPr/>
        <p:txBody>
          <a:bodyPr/>
          <a:lstStyle/>
          <a:p>
            <a:fld id="{58A7F06A-D466-4DD8-B729-EF27CA0377AC}" type="slidenum">
              <a:rPr lang="en-NZ" smtClean="0"/>
              <a:t>9</a:t>
            </a:fld>
            <a:endParaRPr lang="en-NZ"/>
          </a:p>
        </p:txBody>
      </p:sp>
      <p:pic>
        <p:nvPicPr>
          <p:cNvPr id="4" name="Picture 3"/>
          <p:cNvPicPr>
            <a:picLocks noChangeAspect="1"/>
          </p:cNvPicPr>
          <p:nvPr/>
        </p:nvPicPr>
        <p:blipFill>
          <a:blip r:embed="rId3"/>
          <a:stretch>
            <a:fillRect/>
          </a:stretch>
        </p:blipFill>
        <p:spPr>
          <a:xfrm>
            <a:off x="1547664" y="1484784"/>
            <a:ext cx="5904656" cy="5195027"/>
          </a:xfrm>
          <a:prstGeom prst="rect">
            <a:avLst/>
          </a:prstGeom>
        </p:spPr>
      </p:pic>
    </p:spTree>
    <p:extLst>
      <p:ext uri="{BB962C8B-B14F-4D97-AF65-F5344CB8AC3E}">
        <p14:creationId xmlns:p14="http://schemas.microsoft.com/office/powerpoint/2010/main" val="1536698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3945</TotalTime>
  <Words>1744</Words>
  <Application>Microsoft Office PowerPoint</Application>
  <PresentationFormat>On-screen Show (4:3)</PresentationFormat>
  <Paragraphs>262</Paragraphs>
  <Slides>51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Arial Narrow</vt:lpstr>
      <vt:lpstr>Calibri</vt:lpstr>
      <vt:lpstr>Georgia</vt:lpstr>
      <vt:lpstr>Horizon</vt:lpstr>
      <vt:lpstr>nature and the economy</vt:lpstr>
      <vt:lpstr>Overview </vt:lpstr>
      <vt:lpstr>The trouble with GDp   GDP is the market value of all final goods and services produced within a country in a given period of time </vt:lpstr>
      <vt:lpstr>PowerPoint Presentation</vt:lpstr>
      <vt:lpstr>PowerPoint Presentation</vt:lpstr>
      <vt:lpstr>PowerPoint Presentation</vt:lpstr>
      <vt:lpstr>PowerPoint Presentation</vt:lpstr>
      <vt:lpstr>GDP does Not measure:</vt:lpstr>
      <vt:lpstr>PowerPoint Presentation</vt:lpstr>
      <vt:lpstr>Wellbeing economics</vt:lpstr>
      <vt:lpstr>The shift from growth to wellbeing is a global phenomenon</vt:lpstr>
      <vt:lpstr>What is natural capital and why is it so important?  https://www.youtube.com/watch?v=y_iwCWD8cvE  </vt:lpstr>
      <vt:lpstr>PowerPoint Presentation</vt:lpstr>
      <vt:lpstr>PowerPoint Presentation</vt:lpstr>
      <vt:lpstr>PowerPoint Presentation</vt:lpstr>
      <vt:lpstr>Definition of natural capital</vt:lpstr>
      <vt:lpstr>What are ecosystem services?</vt:lpstr>
      <vt:lpstr>Millennium Ecosystem Assessment</vt:lpstr>
      <vt:lpstr>Why is natural capital so important?</vt:lpstr>
      <vt:lpstr>PowerPoint Presentation</vt:lpstr>
      <vt:lpstr>The case for strong sustainability</vt:lpstr>
      <vt:lpstr>How do we value natural capital?</vt:lpstr>
      <vt:lpstr>Indicators for Natural Capital in New Zealand’s Living Standard framework?  </vt:lpstr>
      <vt:lpstr>Prof. David Pearce (economist) argued that the environment is "under-priced“ and developed the TEV framework</vt:lpstr>
      <vt:lpstr>Total Economic value (TEV)</vt:lpstr>
      <vt:lpstr>What’s the value of a polar bear?</vt:lpstr>
      <vt:lpstr>PowerPoint Presentation</vt:lpstr>
      <vt:lpstr>Methods for valuation</vt:lpstr>
      <vt:lpstr>PowerPoint Presentation</vt:lpstr>
      <vt:lpstr>PowerPoint Presentation</vt:lpstr>
      <vt:lpstr>Why is natural capital declining? Who owns it?</vt:lpstr>
      <vt:lpstr>PowerPoint Presentation</vt:lpstr>
      <vt:lpstr>PowerPoint Presentation</vt:lpstr>
      <vt:lpstr>Adam smith’s invisible hand</vt:lpstr>
      <vt:lpstr>But Markets do fail…. </vt:lpstr>
      <vt:lpstr>Tragedy of the commons</vt:lpstr>
      <vt:lpstr>PowerPoint Presentation</vt:lpstr>
      <vt:lpstr>Who owns natural capital?</vt:lpstr>
      <vt:lpstr>Producing Thriving nature in the economy</vt:lpstr>
      <vt:lpstr>Managing nature is foremost about managing people</vt:lpstr>
      <vt:lpstr>2. Regulations need to be flexible</vt:lpstr>
      <vt:lpstr>PowerPoint Presentation</vt:lpstr>
      <vt:lpstr>3. Innovative sources of finance</vt:lpstr>
      <vt:lpstr>4. Beware of perverse incentives</vt:lpstr>
      <vt:lpstr>5. Support community-led restoration</vt:lpstr>
      <vt:lpstr>Volunteer survey</vt:lpstr>
      <vt:lpstr>6. Support guardianship model of nature</vt:lpstr>
      <vt:lpstr>PowerPoint Presentation</vt:lpstr>
      <vt:lpstr>PowerPoint Presentation</vt:lpstr>
      <vt:lpstr> The river that owns itself</vt:lpstr>
      <vt:lpstr>PowerPoint Presentation</vt:lpstr>
    </vt:vector>
  </TitlesOfParts>
  <Company>University of Otago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ITQ owners as ecosystem foragers?</dc:title>
  <dc:creator>Staff</dc:creator>
  <cp:lastModifiedBy>Viktoria Kahui</cp:lastModifiedBy>
  <cp:revision>411</cp:revision>
  <cp:lastPrinted>2019-09-17T04:01:54Z</cp:lastPrinted>
  <dcterms:created xsi:type="dcterms:W3CDTF">2016-06-29T02:59:30Z</dcterms:created>
  <dcterms:modified xsi:type="dcterms:W3CDTF">2024-03-13T03:14:45Z</dcterms:modified>
</cp:coreProperties>
</file>